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98" r:id="rId2"/>
    <p:sldId id="280" r:id="rId3"/>
    <p:sldId id="265" r:id="rId4"/>
    <p:sldId id="283" r:id="rId5"/>
    <p:sldId id="310" r:id="rId6"/>
    <p:sldId id="312" r:id="rId7"/>
    <p:sldId id="316" r:id="rId8"/>
    <p:sldId id="321" r:id="rId9"/>
    <p:sldId id="317" r:id="rId10"/>
  </p:sldIdLst>
  <p:sldSz cx="12192000" cy="6858000"/>
  <p:notesSz cx="6858000" cy="9144000"/>
  <p:custDataLst>
    <p:tags r:id="rId12"/>
  </p:custDataLst>
  <p:defaultTextStyle>
    <a:defPPr>
      <a:defRPr lang="zh-CN"/>
    </a:defPPr>
    <a:lvl1pPr marL="0" lvl="0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1pPr>
    <a:lvl2pPr marL="457200" lvl="1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2pPr>
    <a:lvl3pPr marL="914400" lvl="2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3pPr>
    <a:lvl4pPr marL="1371600" lvl="3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4pPr>
    <a:lvl5pPr marL="1828800" lvl="4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5pPr>
    <a:lvl6pPr marL="2286000" lvl="5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6pPr>
    <a:lvl7pPr marL="2743200" lvl="6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7pPr>
    <a:lvl8pPr marL="3200400" lvl="7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8pPr>
    <a:lvl9pPr marL="3657600" lvl="8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AFD8"/>
    <a:srgbClr val="96CBE6"/>
    <a:srgbClr val="B88472"/>
    <a:srgbClr val="D2DA7A"/>
    <a:srgbClr val="9FB8CD"/>
    <a:srgbClr val="FADA7A"/>
    <a:srgbClr val="727CA3"/>
    <a:srgbClr val="1570C1"/>
    <a:srgbClr val="D7D8D8"/>
    <a:srgbClr val="E0E2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12"/>
    <p:restoredTop sz="94660"/>
  </p:normalViewPr>
  <p:slideViewPr>
    <p:cSldViewPr snapToGrid="0" showGuides="1">
      <p:cViewPr>
        <p:scale>
          <a:sx n="101" d="100"/>
          <a:sy n="101" d="100"/>
        </p:scale>
        <p:origin x="1096" y="75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0B7CB9-CF28-4E4E-999B-7225D435A3D6}" type="datetimeFigureOut">
              <a:rPr lang="zh-CN" altLang="en-US" smtClean="0"/>
              <a:t>2022/5/4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D785F7-2875-4F8F-A729-139BF39EAD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7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9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19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8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371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8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215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19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4843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19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057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19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293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3"/>
          <p:cNvGrpSpPr/>
          <p:nvPr userDrawn="1"/>
        </p:nvGrpSpPr>
        <p:grpSpPr>
          <a:xfrm flipH="1">
            <a:off x="11182350" y="0"/>
            <a:ext cx="1009650" cy="1009650"/>
            <a:chOff x="0" y="0"/>
            <a:chExt cx="3600450" cy="3600450"/>
          </a:xfrm>
        </p:grpSpPr>
        <p:sp>
          <p:nvSpPr>
            <p:cNvPr id="7" name="直角三角形 6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AE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8" name="直角三角形 7"/>
            <p:cNvSpPr/>
            <p:nvPr/>
          </p:nvSpPr>
          <p:spPr>
            <a:xfrm rot="5400000">
              <a:off x="-3" y="0"/>
              <a:ext cx="2972071" cy="2972068"/>
            </a:xfrm>
            <a:prstGeom prst="rtTriangle">
              <a:avLst/>
            </a:prstGeom>
            <a:solidFill>
              <a:srgbClr val="53AB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grpSp>
        <p:nvGrpSpPr>
          <p:cNvPr id="9" name="组合 14"/>
          <p:cNvGrpSpPr/>
          <p:nvPr userDrawn="1"/>
        </p:nvGrpSpPr>
        <p:grpSpPr>
          <a:xfrm flipV="1">
            <a:off x="0" y="5829300"/>
            <a:ext cx="1028700" cy="1028700"/>
            <a:chOff x="0" y="0"/>
            <a:chExt cx="3600450" cy="3600450"/>
          </a:xfrm>
        </p:grpSpPr>
        <p:sp>
          <p:nvSpPr>
            <p:cNvPr id="10" name="直角三角形 9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AE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1" name="直角三角形 10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53AB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12" name="文本框 17"/>
          <p:cNvSpPr txBox="1"/>
          <p:nvPr userDrawn="1"/>
        </p:nvSpPr>
        <p:spPr>
          <a:xfrm>
            <a:off x="4236692" y="264599"/>
            <a:ext cx="3718616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 eaLnBrk="1" hangingPunct="1"/>
            <a:r>
              <a:rPr lang="zh-CN" altLang="en-US" sz="3200" b="1" dirty="0">
                <a:solidFill>
                  <a:srgbClr val="53ABD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点击输入标题内容</a:t>
            </a: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4948226" y="807553"/>
            <a:ext cx="2295548" cy="345277"/>
          </a:xfrm>
          <a:prstGeom prst="rect">
            <a:avLst/>
          </a:prstGeom>
          <a:noFill/>
        </p:spPr>
        <p:txBody>
          <a:bodyPr wrap="none" lIns="128579" tIns="64289" rIns="128579" bIns="64289" rtlCol="0">
            <a:spAutoFit/>
          </a:bodyPr>
          <a:lstStyle/>
          <a:p>
            <a:pPr defTabSz="1285875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4973651" y="-4591"/>
            <a:ext cx="2237613" cy="114236"/>
          </a:xfrm>
          <a:prstGeom prst="rect">
            <a:avLst/>
          </a:prstGeom>
          <a:solidFill>
            <a:srgbClr val="59A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7" t="-4485" b="44802"/>
          <a:stretch>
            <a:fillRect/>
          </a:stretch>
        </p:blipFill>
        <p:spPr>
          <a:xfrm rot="15420829">
            <a:off x="-1006535" y="1564327"/>
            <a:ext cx="5233201" cy="486032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963"/>
          <a:stretch>
            <a:fillRect/>
          </a:stretch>
        </p:blipFill>
        <p:spPr>
          <a:xfrm rot="16200000">
            <a:off x="-2413332" y="790697"/>
            <a:ext cx="7135916" cy="49986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970" y="4192348"/>
            <a:ext cx="980584" cy="97041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b="47963"/>
          <a:stretch>
            <a:fillRect/>
          </a:stretch>
        </p:blipFill>
        <p:spPr>
          <a:xfrm rot="16200000">
            <a:off x="9685496" y="4289618"/>
            <a:ext cx="2594855" cy="360278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33" t="1012" b="56570"/>
          <a:stretch>
            <a:fillRect/>
          </a:stretch>
        </p:blipFill>
        <p:spPr>
          <a:xfrm rot="7930326">
            <a:off x="9772974" y="3816892"/>
            <a:ext cx="3595400" cy="232271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CB2EF18-CCF1-234E-B062-1BA24329BFD0}"/>
              </a:ext>
            </a:extLst>
          </p:cNvPr>
          <p:cNvSpPr txBox="1">
            <a:spLocks/>
          </p:cNvSpPr>
          <p:nvPr/>
        </p:nvSpPr>
        <p:spPr>
          <a:xfrm>
            <a:off x="3264513" y="1038197"/>
            <a:ext cx="7320828" cy="209252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Restaurant  Food Delivery </a:t>
            </a:r>
          </a:p>
          <a:p>
            <a:r>
              <a:rPr lang="en-US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Management System</a:t>
            </a:r>
          </a:p>
          <a:p>
            <a:endParaRPr lang="en-US" sz="2400" b="1" dirty="0">
              <a:solidFill>
                <a:schemeClr val="accent1"/>
              </a:solidFill>
              <a:cs typeface="Aharoni" panose="02010803020104030203" pitchFamily="2" charset="-79"/>
            </a:endParaRPr>
          </a:p>
          <a:p>
            <a:r>
              <a:rPr lang="en-US" sz="2400" b="1" dirty="0">
                <a:solidFill>
                  <a:schemeClr val="accent1"/>
                </a:solidFill>
                <a:cs typeface="Aharoni" panose="02010803020104030203" pitchFamily="2" charset="-79"/>
              </a:rPr>
              <a:t>Presented by Group 3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5FAAE9C-A6FE-774E-B27C-B3E5235931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147352"/>
              </p:ext>
            </p:extLst>
          </p:nvPr>
        </p:nvGraphicFramePr>
        <p:xfrm>
          <a:off x="3296998" y="3240769"/>
          <a:ext cx="582849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246">
                  <a:extLst>
                    <a:ext uri="{9D8B030D-6E8A-4147-A177-3AD203B41FA5}">
                      <a16:colId xmlns:a16="http://schemas.microsoft.com/office/drawing/2014/main" val="3828274515"/>
                    </a:ext>
                  </a:extLst>
                </a:gridCol>
                <a:gridCol w="2914246">
                  <a:extLst>
                    <a:ext uri="{9D8B030D-6E8A-4147-A177-3AD203B41FA5}">
                      <a16:colId xmlns:a16="http://schemas.microsoft.com/office/drawing/2014/main" val="36809675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entury Gothic" panose="020B0502020202020204" pitchFamily="34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entury Gothic" panose="020B0502020202020204" pitchFamily="34" charset="0"/>
                        </a:rPr>
                        <a:t>NUID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066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latin typeface="Century Gothic" panose="020B0502020202020204" pitchFamily="34" charset="0"/>
                          <a:ea typeface="+mn-lt"/>
                          <a:cs typeface="+mn-lt"/>
                        </a:rPr>
                        <a:t>Abhinav Manoj Menon</a:t>
                      </a:r>
                      <a:endParaRPr lang="en-US" b="0" i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latin typeface="Century Gothic" panose="020B0502020202020204" pitchFamily="34" charset="0"/>
                          <a:ea typeface="+mn-lt"/>
                          <a:cs typeface="+mn-lt"/>
                        </a:rPr>
                        <a:t>001525815</a:t>
                      </a:r>
                      <a:endParaRPr lang="en-US" b="0" i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316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0" i="0" dirty="0" err="1">
                          <a:latin typeface="Century Gothic" panose="020B0502020202020204" pitchFamily="34" charset="0"/>
                          <a:ea typeface="+mn-lt"/>
                          <a:cs typeface="+mn-lt"/>
                        </a:rPr>
                        <a:t>Fengyi</a:t>
                      </a:r>
                      <a:r>
                        <a:rPr lang="en-US" altLang="zh-CN" b="0" i="0" dirty="0">
                          <a:latin typeface="Century Gothic" panose="020B0502020202020204" pitchFamily="34" charset="0"/>
                          <a:ea typeface="+mn-lt"/>
                          <a:cs typeface="+mn-lt"/>
                        </a:rPr>
                        <a:t> Zhang</a:t>
                      </a:r>
                      <a:endParaRPr lang="en-US" b="0" i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latin typeface="Century Gothic" panose="020B0502020202020204" pitchFamily="34" charset="0"/>
                          <a:ea typeface="+mn-lt"/>
                          <a:cs typeface="+mn-lt"/>
                        </a:rPr>
                        <a:t>001564247</a:t>
                      </a:r>
                      <a:endParaRPr lang="en-US" b="0" i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41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latin typeface="Century Gothic" panose="020B0502020202020204" pitchFamily="34" charset="0"/>
                          <a:ea typeface="+mn-lt"/>
                          <a:cs typeface="+mn-lt"/>
                        </a:rPr>
                        <a:t>Jayesh Kumar </a:t>
                      </a:r>
                      <a:r>
                        <a:rPr lang="en-US" altLang="zh-CN" b="0" i="0" dirty="0" err="1">
                          <a:latin typeface="Century Gothic" panose="020B0502020202020204" pitchFamily="34" charset="0"/>
                          <a:ea typeface="+mn-lt"/>
                          <a:cs typeface="+mn-lt"/>
                        </a:rPr>
                        <a:t>Khattar</a:t>
                      </a:r>
                      <a:endParaRPr lang="en-US" b="0" i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latin typeface="Century Gothic" panose="020B0502020202020204" pitchFamily="34" charset="0"/>
                          <a:ea typeface="+mn-lt"/>
                          <a:cs typeface="+mn-lt"/>
                        </a:rPr>
                        <a:t>001568947</a:t>
                      </a:r>
                      <a:endParaRPr lang="en-US" b="0" i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444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latin typeface="Century Gothic" panose="020B0502020202020204" pitchFamily="34" charset="0"/>
                          <a:ea typeface="+mn-lt"/>
                          <a:cs typeface="+mn-lt"/>
                        </a:rPr>
                        <a:t>Meghana Sivakumar</a:t>
                      </a:r>
                      <a:endParaRPr lang="en-US" b="0" i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latin typeface="Century Gothic" panose="020B0502020202020204" pitchFamily="34" charset="0"/>
                          <a:ea typeface="+mn-lt"/>
                          <a:cs typeface="+mn-lt"/>
                        </a:rPr>
                        <a:t>001500850</a:t>
                      </a:r>
                      <a:endParaRPr lang="en-US" b="0" i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7134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latin typeface="Century Gothic" panose="020B0502020202020204" pitchFamily="34" charset="0"/>
                          <a:ea typeface="+mn-lt"/>
                          <a:cs typeface="+mn-lt"/>
                        </a:rPr>
                        <a:t>Riddhi Bhatti</a:t>
                      </a:r>
                      <a:endParaRPr lang="en-US" b="0" i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latin typeface="Century Gothic" panose="020B0502020202020204" pitchFamily="34" charset="0"/>
                          <a:ea typeface="+mn-lt"/>
                          <a:cs typeface="+mn-lt"/>
                        </a:rPr>
                        <a:t>001502713</a:t>
                      </a:r>
                      <a:endParaRPr lang="en-US" b="0" i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56103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69">
        <p15:prstTrans prst="pageCurlDouble"/>
      </p:transition>
    </mc:Choice>
    <mc:Fallback xmlns="">
      <p:transition spd="slow" advTm="369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14" name="组合 3"/>
          <p:cNvGrpSpPr/>
          <p:nvPr/>
        </p:nvGrpSpPr>
        <p:grpSpPr>
          <a:xfrm flipH="1">
            <a:off x="11182350" y="0"/>
            <a:ext cx="1009650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AE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3" y="0"/>
              <a:ext cx="2972071" cy="2972068"/>
            </a:xfrm>
            <a:prstGeom prst="rtTriangle">
              <a:avLst/>
            </a:prstGeom>
            <a:solidFill>
              <a:srgbClr val="53AB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38915" name="组合 14"/>
          <p:cNvGrpSpPr/>
          <p:nvPr/>
        </p:nvGrpSpPr>
        <p:grpSpPr>
          <a:xfrm flipV="1">
            <a:off x="0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AE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53AB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61" name="Group 4"/>
          <p:cNvGrpSpPr>
            <a:grpSpLocks noChangeAspect="1"/>
          </p:cNvGrpSpPr>
          <p:nvPr/>
        </p:nvGrpSpPr>
        <p:grpSpPr bwMode="auto">
          <a:xfrm>
            <a:off x="528561" y="2115328"/>
            <a:ext cx="5197475" cy="3916362"/>
            <a:chOff x="1988" y="1245"/>
            <a:chExt cx="3274" cy="2467"/>
          </a:xfrm>
          <a:solidFill>
            <a:srgbClr val="F6B305"/>
          </a:solidFill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1988" y="2053"/>
              <a:ext cx="1674" cy="1659"/>
            </a:xfrm>
            <a:custGeom>
              <a:avLst/>
              <a:gdLst>
                <a:gd name="T0" fmla="*/ 561 w 1122"/>
                <a:gd name="T1" fmla="*/ 97 h 1112"/>
                <a:gd name="T2" fmla="*/ 515 w 1122"/>
                <a:gd name="T3" fmla="*/ 100 h 1112"/>
                <a:gd name="T4" fmla="*/ 457 w 1122"/>
                <a:gd name="T5" fmla="*/ 0 h 1112"/>
                <a:gd name="T6" fmla="*/ 318 w 1122"/>
                <a:gd name="T7" fmla="*/ 45 h 1112"/>
                <a:gd name="T8" fmla="*/ 330 w 1122"/>
                <a:gd name="T9" fmla="*/ 160 h 1112"/>
                <a:gd name="T10" fmla="*/ 256 w 1122"/>
                <a:gd name="T11" fmla="*/ 214 h 1112"/>
                <a:gd name="T12" fmla="*/ 151 w 1122"/>
                <a:gd name="T13" fmla="*/ 167 h 1112"/>
                <a:gd name="T14" fmla="*/ 64 w 1122"/>
                <a:gd name="T15" fmla="*/ 286 h 1112"/>
                <a:gd name="T16" fmla="*/ 141 w 1122"/>
                <a:gd name="T17" fmla="*/ 372 h 1112"/>
                <a:gd name="T18" fmla="*/ 113 w 1122"/>
                <a:gd name="T19" fmla="*/ 459 h 1112"/>
                <a:gd name="T20" fmla="*/ 0 w 1122"/>
                <a:gd name="T21" fmla="*/ 483 h 1112"/>
                <a:gd name="T22" fmla="*/ 0 w 1122"/>
                <a:gd name="T23" fmla="*/ 630 h 1112"/>
                <a:gd name="T24" fmla="*/ 113 w 1122"/>
                <a:gd name="T25" fmla="*/ 654 h 1112"/>
                <a:gd name="T26" fmla="*/ 142 w 1122"/>
                <a:gd name="T27" fmla="*/ 740 h 1112"/>
                <a:gd name="T28" fmla="*/ 65 w 1122"/>
                <a:gd name="T29" fmla="*/ 826 h 1112"/>
                <a:gd name="T30" fmla="*/ 151 w 1122"/>
                <a:gd name="T31" fmla="*/ 945 h 1112"/>
                <a:gd name="T32" fmla="*/ 257 w 1122"/>
                <a:gd name="T33" fmla="*/ 898 h 1112"/>
                <a:gd name="T34" fmla="*/ 330 w 1122"/>
                <a:gd name="T35" fmla="*/ 952 h 1112"/>
                <a:gd name="T36" fmla="*/ 318 w 1122"/>
                <a:gd name="T37" fmla="*/ 1067 h 1112"/>
                <a:gd name="T38" fmla="*/ 458 w 1122"/>
                <a:gd name="T39" fmla="*/ 1112 h 1112"/>
                <a:gd name="T40" fmla="*/ 516 w 1122"/>
                <a:gd name="T41" fmla="*/ 1012 h 1112"/>
                <a:gd name="T42" fmla="*/ 562 w 1122"/>
                <a:gd name="T43" fmla="*/ 1014 h 1112"/>
                <a:gd name="T44" fmla="*/ 607 w 1122"/>
                <a:gd name="T45" fmla="*/ 1012 h 1112"/>
                <a:gd name="T46" fmla="*/ 665 w 1122"/>
                <a:gd name="T47" fmla="*/ 1112 h 1112"/>
                <a:gd name="T48" fmla="*/ 805 w 1122"/>
                <a:gd name="T49" fmla="*/ 1066 h 1112"/>
                <a:gd name="T50" fmla="*/ 793 w 1122"/>
                <a:gd name="T51" fmla="*/ 952 h 1112"/>
                <a:gd name="T52" fmla="*/ 866 w 1122"/>
                <a:gd name="T53" fmla="*/ 898 h 1112"/>
                <a:gd name="T54" fmla="*/ 972 w 1122"/>
                <a:gd name="T55" fmla="*/ 945 h 1112"/>
                <a:gd name="T56" fmla="*/ 1058 w 1122"/>
                <a:gd name="T57" fmla="*/ 826 h 1112"/>
                <a:gd name="T58" fmla="*/ 981 w 1122"/>
                <a:gd name="T59" fmla="*/ 740 h 1112"/>
                <a:gd name="T60" fmla="*/ 1009 w 1122"/>
                <a:gd name="T61" fmla="*/ 653 h 1112"/>
                <a:gd name="T62" fmla="*/ 1122 w 1122"/>
                <a:gd name="T63" fmla="*/ 629 h 1112"/>
                <a:gd name="T64" fmla="*/ 1122 w 1122"/>
                <a:gd name="T65" fmla="*/ 482 h 1112"/>
                <a:gd name="T66" fmla="*/ 1009 w 1122"/>
                <a:gd name="T67" fmla="*/ 458 h 1112"/>
                <a:gd name="T68" fmla="*/ 981 w 1122"/>
                <a:gd name="T69" fmla="*/ 371 h 1112"/>
                <a:gd name="T70" fmla="*/ 1058 w 1122"/>
                <a:gd name="T71" fmla="*/ 285 h 1112"/>
                <a:gd name="T72" fmla="*/ 972 w 1122"/>
                <a:gd name="T73" fmla="*/ 167 h 1112"/>
                <a:gd name="T74" fmla="*/ 866 w 1122"/>
                <a:gd name="T75" fmla="*/ 213 h 1112"/>
                <a:gd name="T76" fmla="*/ 792 w 1122"/>
                <a:gd name="T77" fmla="*/ 160 h 1112"/>
                <a:gd name="T78" fmla="*/ 804 w 1122"/>
                <a:gd name="T79" fmla="*/ 45 h 1112"/>
                <a:gd name="T80" fmla="*/ 664 w 1122"/>
                <a:gd name="T81" fmla="*/ 0 h 1112"/>
                <a:gd name="T82" fmla="*/ 606 w 1122"/>
                <a:gd name="T83" fmla="*/ 100 h 1112"/>
                <a:gd name="T84" fmla="*/ 561 w 1122"/>
                <a:gd name="T85" fmla="*/ 97 h 1112"/>
                <a:gd name="T86" fmla="*/ 967 w 1122"/>
                <a:gd name="T87" fmla="*/ 556 h 1112"/>
                <a:gd name="T88" fmla="*/ 562 w 1122"/>
                <a:gd name="T89" fmla="*/ 962 h 1112"/>
                <a:gd name="T90" fmla="*/ 155 w 1122"/>
                <a:gd name="T91" fmla="*/ 556 h 1112"/>
                <a:gd name="T92" fmla="*/ 561 w 1122"/>
                <a:gd name="T93" fmla="*/ 150 h 1112"/>
                <a:gd name="T94" fmla="*/ 967 w 1122"/>
                <a:gd name="T95" fmla="*/ 556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22" h="1112">
                  <a:moveTo>
                    <a:pt x="561" y="97"/>
                  </a:moveTo>
                  <a:cubicBezTo>
                    <a:pt x="546" y="97"/>
                    <a:pt x="530" y="98"/>
                    <a:pt x="515" y="100"/>
                  </a:cubicBezTo>
                  <a:cubicBezTo>
                    <a:pt x="457" y="0"/>
                    <a:pt x="457" y="0"/>
                    <a:pt x="457" y="0"/>
                  </a:cubicBezTo>
                  <a:cubicBezTo>
                    <a:pt x="318" y="45"/>
                    <a:pt x="318" y="45"/>
                    <a:pt x="318" y="45"/>
                  </a:cubicBezTo>
                  <a:cubicBezTo>
                    <a:pt x="330" y="160"/>
                    <a:pt x="330" y="160"/>
                    <a:pt x="330" y="160"/>
                  </a:cubicBezTo>
                  <a:cubicBezTo>
                    <a:pt x="303" y="176"/>
                    <a:pt x="279" y="194"/>
                    <a:pt x="256" y="214"/>
                  </a:cubicBezTo>
                  <a:cubicBezTo>
                    <a:pt x="151" y="167"/>
                    <a:pt x="151" y="167"/>
                    <a:pt x="151" y="167"/>
                  </a:cubicBezTo>
                  <a:cubicBezTo>
                    <a:pt x="64" y="286"/>
                    <a:pt x="64" y="286"/>
                    <a:pt x="64" y="286"/>
                  </a:cubicBezTo>
                  <a:cubicBezTo>
                    <a:pt x="141" y="372"/>
                    <a:pt x="141" y="372"/>
                    <a:pt x="141" y="372"/>
                  </a:cubicBezTo>
                  <a:cubicBezTo>
                    <a:pt x="129" y="399"/>
                    <a:pt x="120" y="428"/>
                    <a:pt x="113" y="459"/>
                  </a:cubicBezTo>
                  <a:cubicBezTo>
                    <a:pt x="0" y="483"/>
                    <a:pt x="0" y="483"/>
                    <a:pt x="0" y="483"/>
                  </a:cubicBezTo>
                  <a:cubicBezTo>
                    <a:pt x="0" y="630"/>
                    <a:pt x="0" y="630"/>
                    <a:pt x="0" y="630"/>
                  </a:cubicBezTo>
                  <a:cubicBezTo>
                    <a:pt x="113" y="654"/>
                    <a:pt x="113" y="654"/>
                    <a:pt x="113" y="654"/>
                  </a:cubicBezTo>
                  <a:cubicBezTo>
                    <a:pt x="120" y="684"/>
                    <a:pt x="129" y="713"/>
                    <a:pt x="142" y="740"/>
                  </a:cubicBezTo>
                  <a:cubicBezTo>
                    <a:pt x="65" y="826"/>
                    <a:pt x="65" y="826"/>
                    <a:pt x="65" y="826"/>
                  </a:cubicBezTo>
                  <a:cubicBezTo>
                    <a:pt x="151" y="945"/>
                    <a:pt x="151" y="945"/>
                    <a:pt x="151" y="945"/>
                  </a:cubicBezTo>
                  <a:cubicBezTo>
                    <a:pt x="257" y="898"/>
                    <a:pt x="257" y="898"/>
                    <a:pt x="257" y="898"/>
                  </a:cubicBezTo>
                  <a:cubicBezTo>
                    <a:pt x="279" y="919"/>
                    <a:pt x="304" y="936"/>
                    <a:pt x="330" y="952"/>
                  </a:cubicBezTo>
                  <a:cubicBezTo>
                    <a:pt x="318" y="1067"/>
                    <a:pt x="318" y="1067"/>
                    <a:pt x="318" y="1067"/>
                  </a:cubicBezTo>
                  <a:cubicBezTo>
                    <a:pt x="458" y="1112"/>
                    <a:pt x="458" y="1112"/>
                    <a:pt x="458" y="1112"/>
                  </a:cubicBezTo>
                  <a:cubicBezTo>
                    <a:pt x="516" y="1012"/>
                    <a:pt x="516" y="1012"/>
                    <a:pt x="516" y="1012"/>
                  </a:cubicBezTo>
                  <a:cubicBezTo>
                    <a:pt x="531" y="1014"/>
                    <a:pt x="546" y="1014"/>
                    <a:pt x="562" y="1014"/>
                  </a:cubicBezTo>
                  <a:cubicBezTo>
                    <a:pt x="577" y="1014"/>
                    <a:pt x="592" y="1013"/>
                    <a:pt x="607" y="1012"/>
                  </a:cubicBezTo>
                  <a:cubicBezTo>
                    <a:pt x="665" y="1112"/>
                    <a:pt x="665" y="1112"/>
                    <a:pt x="665" y="1112"/>
                  </a:cubicBezTo>
                  <a:cubicBezTo>
                    <a:pt x="805" y="1066"/>
                    <a:pt x="805" y="1066"/>
                    <a:pt x="805" y="1066"/>
                  </a:cubicBezTo>
                  <a:cubicBezTo>
                    <a:pt x="793" y="952"/>
                    <a:pt x="793" y="952"/>
                    <a:pt x="793" y="952"/>
                  </a:cubicBezTo>
                  <a:cubicBezTo>
                    <a:pt x="819" y="936"/>
                    <a:pt x="844" y="918"/>
                    <a:pt x="866" y="898"/>
                  </a:cubicBezTo>
                  <a:cubicBezTo>
                    <a:pt x="972" y="945"/>
                    <a:pt x="972" y="945"/>
                    <a:pt x="972" y="945"/>
                  </a:cubicBezTo>
                  <a:cubicBezTo>
                    <a:pt x="1058" y="826"/>
                    <a:pt x="1058" y="826"/>
                    <a:pt x="1058" y="826"/>
                  </a:cubicBezTo>
                  <a:cubicBezTo>
                    <a:pt x="981" y="740"/>
                    <a:pt x="981" y="740"/>
                    <a:pt x="981" y="740"/>
                  </a:cubicBezTo>
                  <a:cubicBezTo>
                    <a:pt x="993" y="712"/>
                    <a:pt x="1003" y="683"/>
                    <a:pt x="1009" y="653"/>
                  </a:cubicBezTo>
                  <a:cubicBezTo>
                    <a:pt x="1122" y="629"/>
                    <a:pt x="1122" y="629"/>
                    <a:pt x="1122" y="629"/>
                  </a:cubicBezTo>
                  <a:cubicBezTo>
                    <a:pt x="1122" y="482"/>
                    <a:pt x="1122" y="482"/>
                    <a:pt x="1122" y="482"/>
                  </a:cubicBezTo>
                  <a:cubicBezTo>
                    <a:pt x="1009" y="458"/>
                    <a:pt x="1009" y="458"/>
                    <a:pt x="1009" y="458"/>
                  </a:cubicBezTo>
                  <a:cubicBezTo>
                    <a:pt x="1003" y="428"/>
                    <a:pt x="993" y="399"/>
                    <a:pt x="981" y="371"/>
                  </a:cubicBezTo>
                  <a:cubicBezTo>
                    <a:pt x="1058" y="285"/>
                    <a:pt x="1058" y="285"/>
                    <a:pt x="1058" y="285"/>
                  </a:cubicBezTo>
                  <a:cubicBezTo>
                    <a:pt x="972" y="167"/>
                    <a:pt x="972" y="167"/>
                    <a:pt x="972" y="167"/>
                  </a:cubicBezTo>
                  <a:cubicBezTo>
                    <a:pt x="866" y="213"/>
                    <a:pt x="866" y="213"/>
                    <a:pt x="866" y="213"/>
                  </a:cubicBezTo>
                  <a:cubicBezTo>
                    <a:pt x="843" y="193"/>
                    <a:pt x="819" y="175"/>
                    <a:pt x="792" y="160"/>
                  </a:cubicBezTo>
                  <a:cubicBezTo>
                    <a:pt x="804" y="45"/>
                    <a:pt x="804" y="45"/>
                    <a:pt x="804" y="45"/>
                  </a:cubicBezTo>
                  <a:cubicBezTo>
                    <a:pt x="664" y="0"/>
                    <a:pt x="664" y="0"/>
                    <a:pt x="664" y="0"/>
                  </a:cubicBezTo>
                  <a:cubicBezTo>
                    <a:pt x="606" y="100"/>
                    <a:pt x="606" y="100"/>
                    <a:pt x="606" y="100"/>
                  </a:cubicBezTo>
                  <a:cubicBezTo>
                    <a:pt x="592" y="98"/>
                    <a:pt x="576" y="97"/>
                    <a:pt x="561" y="97"/>
                  </a:cubicBezTo>
                  <a:close/>
                  <a:moveTo>
                    <a:pt x="967" y="556"/>
                  </a:moveTo>
                  <a:cubicBezTo>
                    <a:pt x="968" y="780"/>
                    <a:pt x="786" y="962"/>
                    <a:pt x="562" y="962"/>
                  </a:cubicBezTo>
                  <a:cubicBezTo>
                    <a:pt x="337" y="962"/>
                    <a:pt x="155" y="781"/>
                    <a:pt x="155" y="556"/>
                  </a:cubicBezTo>
                  <a:cubicBezTo>
                    <a:pt x="155" y="332"/>
                    <a:pt x="337" y="150"/>
                    <a:pt x="561" y="150"/>
                  </a:cubicBezTo>
                  <a:cubicBezTo>
                    <a:pt x="785" y="149"/>
                    <a:pt x="967" y="331"/>
                    <a:pt x="967" y="556"/>
                  </a:cubicBezTo>
                  <a:close/>
                </a:path>
              </a:pathLst>
            </a:custGeom>
            <a:solidFill>
              <a:srgbClr val="96C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63" name="Freeform 6"/>
            <p:cNvSpPr>
              <a:spLocks noEditPoints="1"/>
            </p:cNvSpPr>
            <p:nvPr/>
          </p:nvSpPr>
          <p:spPr bwMode="auto">
            <a:xfrm>
              <a:off x="3196" y="1245"/>
              <a:ext cx="1243" cy="1233"/>
            </a:xfrm>
            <a:custGeom>
              <a:avLst/>
              <a:gdLst>
                <a:gd name="T0" fmla="*/ 416 w 833"/>
                <a:gd name="T1" fmla="*/ 72 h 826"/>
                <a:gd name="T2" fmla="*/ 383 w 833"/>
                <a:gd name="T3" fmla="*/ 74 h 826"/>
                <a:gd name="T4" fmla="*/ 340 w 833"/>
                <a:gd name="T5" fmla="*/ 0 h 826"/>
                <a:gd name="T6" fmla="*/ 236 w 833"/>
                <a:gd name="T7" fmla="*/ 34 h 826"/>
                <a:gd name="T8" fmla="*/ 245 w 833"/>
                <a:gd name="T9" fmla="*/ 119 h 826"/>
                <a:gd name="T10" fmla="*/ 190 w 833"/>
                <a:gd name="T11" fmla="*/ 159 h 826"/>
                <a:gd name="T12" fmla="*/ 112 w 833"/>
                <a:gd name="T13" fmla="*/ 124 h 826"/>
                <a:gd name="T14" fmla="*/ 48 w 833"/>
                <a:gd name="T15" fmla="*/ 212 h 826"/>
                <a:gd name="T16" fmla="*/ 105 w 833"/>
                <a:gd name="T17" fmla="*/ 276 h 826"/>
                <a:gd name="T18" fmla="*/ 84 w 833"/>
                <a:gd name="T19" fmla="*/ 341 h 826"/>
                <a:gd name="T20" fmla="*/ 0 w 833"/>
                <a:gd name="T21" fmla="*/ 359 h 826"/>
                <a:gd name="T22" fmla="*/ 0 w 833"/>
                <a:gd name="T23" fmla="*/ 468 h 826"/>
                <a:gd name="T24" fmla="*/ 84 w 833"/>
                <a:gd name="T25" fmla="*/ 486 h 826"/>
                <a:gd name="T26" fmla="*/ 105 w 833"/>
                <a:gd name="T27" fmla="*/ 550 h 826"/>
                <a:gd name="T28" fmla="*/ 48 w 833"/>
                <a:gd name="T29" fmla="*/ 614 h 826"/>
                <a:gd name="T30" fmla="*/ 112 w 833"/>
                <a:gd name="T31" fmla="*/ 702 h 826"/>
                <a:gd name="T32" fmla="*/ 190 w 833"/>
                <a:gd name="T33" fmla="*/ 667 h 826"/>
                <a:gd name="T34" fmla="*/ 245 w 833"/>
                <a:gd name="T35" fmla="*/ 707 h 826"/>
                <a:gd name="T36" fmla="*/ 236 w 833"/>
                <a:gd name="T37" fmla="*/ 792 h 826"/>
                <a:gd name="T38" fmla="*/ 340 w 833"/>
                <a:gd name="T39" fmla="*/ 826 h 826"/>
                <a:gd name="T40" fmla="*/ 383 w 833"/>
                <a:gd name="T41" fmla="*/ 752 h 826"/>
                <a:gd name="T42" fmla="*/ 417 w 833"/>
                <a:gd name="T43" fmla="*/ 753 h 826"/>
                <a:gd name="T44" fmla="*/ 451 w 833"/>
                <a:gd name="T45" fmla="*/ 752 h 826"/>
                <a:gd name="T46" fmla="*/ 494 w 833"/>
                <a:gd name="T47" fmla="*/ 826 h 826"/>
                <a:gd name="T48" fmla="*/ 597 w 833"/>
                <a:gd name="T49" fmla="*/ 792 h 826"/>
                <a:gd name="T50" fmla="*/ 589 w 833"/>
                <a:gd name="T51" fmla="*/ 707 h 826"/>
                <a:gd name="T52" fmla="*/ 643 w 833"/>
                <a:gd name="T53" fmla="*/ 667 h 826"/>
                <a:gd name="T54" fmla="*/ 722 w 833"/>
                <a:gd name="T55" fmla="*/ 702 h 826"/>
                <a:gd name="T56" fmla="*/ 786 w 833"/>
                <a:gd name="T57" fmla="*/ 613 h 826"/>
                <a:gd name="T58" fmla="*/ 728 w 833"/>
                <a:gd name="T59" fmla="*/ 550 h 826"/>
                <a:gd name="T60" fmla="*/ 749 w 833"/>
                <a:gd name="T61" fmla="*/ 485 h 826"/>
                <a:gd name="T62" fmla="*/ 833 w 833"/>
                <a:gd name="T63" fmla="*/ 467 h 826"/>
                <a:gd name="T64" fmla="*/ 833 w 833"/>
                <a:gd name="T65" fmla="*/ 358 h 826"/>
                <a:gd name="T66" fmla="*/ 749 w 833"/>
                <a:gd name="T67" fmla="*/ 340 h 826"/>
                <a:gd name="T68" fmla="*/ 728 w 833"/>
                <a:gd name="T69" fmla="*/ 276 h 826"/>
                <a:gd name="T70" fmla="*/ 786 w 833"/>
                <a:gd name="T71" fmla="*/ 212 h 826"/>
                <a:gd name="T72" fmla="*/ 721 w 833"/>
                <a:gd name="T73" fmla="*/ 124 h 826"/>
                <a:gd name="T74" fmla="*/ 643 w 833"/>
                <a:gd name="T75" fmla="*/ 159 h 826"/>
                <a:gd name="T76" fmla="*/ 588 w 833"/>
                <a:gd name="T77" fmla="*/ 119 h 826"/>
                <a:gd name="T78" fmla="*/ 597 w 833"/>
                <a:gd name="T79" fmla="*/ 34 h 826"/>
                <a:gd name="T80" fmla="*/ 493 w 833"/>
                <a:gd name="T81" fmla="*/ 0 h 826"/>
                <a:gd name="T82" fmla="*/ 450 w 833"/>
                <a:gd name="T83" fmla="*/ 74 h 826"/>
                <a:gd name="T84" fmla="*/ 416 w 833"/>
                <a:gd name="T85" fmla="*/ 72 h 826"/>
                <a:gd name="T86" fmla="*/ 718 w 833"/>
                <a:gd name="T87" fmla="*/ 413 h 826"/>
                <a:gd name="T88" fmla="*/ 417 w 833"/>
                <a:gd name="T89" fmla="*/ 715 h 826"/>
                <a:gd name="T90" fmla="*/ 115 w 833"/>
                <a:gd name="T91" fmla="*/ 413 h 826"/>
                <a:gd name="T92" fmla="*/ 416 w 833"/>
                <a:gd name="T93" fmla="*/ 111 h 826"/>
                <a:gd name="T94" fmla="*/ 718 w 833"/>
                <a:gd name="T95" fmla="*/ 413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33" h="826">
                  <a:moveTo>
                    <a:pt x="416" y="72"/>
                  </a:moveTo>
                  <a:cubicBezTo>
                    <a:pt x="405" y="72"/>
                    <a:pt x="394" y="73"/>
                    <a:pt x="383" y="74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236" y="34"/>
                    <a:pt x="236" y="34"/>
                    <a:pt x="236" y="34"/>
                  </a:cubicBezTo>
                  <a:cubicBezTo>
                    <a:pt x="245" y="119"/>
                    <a:pt x="245" y="119"/>
                    <a:pt x="245" y="119"/>
                  </a:cubicBezTo>
                  <a:cubicBezTo>
                    <a:pt x="225" y="131"/>
                    <a:pt x="207" y="144"/>
                    <a:pt x="190" y="159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105" y="276"/>
                    <a:pt x="105" y="276"/>
                    <a:pt x="105" y="276"/>
                  </a:cubicBezTo>
                  <a:cubicBezTo>
                    <a:pt x="96" y="297"/>
                    <a:pt x="89" y="318"/>
                    <a:pt x="84" y="341"/>
                  </a:cubicBezTo>
                  <a:cubicBezTo>
                    <a:pt x="0" y="359"/>
                    <a:pt x="0" y="359"/>
                    <a:pt x="0" y="359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84" y="486"/>
                    <a:pt x="84" y="486"/>
                    <a:pt x="84" y="486"/>
                  </a:cubicBezTo>
                  <a:cubicBezTo>
                    <a:pt x="89" y="508"/>
                    <a:pt x="96" y="529"/>
                    <a:pt x="105" y="550"/>
                  </a:cubicBezTo>
                  <a:cubicBezTo>
                    <a:pt x="48" y="614"/>
                    <a:pt x="48" y="614"/>
                    <a:pt x="48" y="614"/>
                  </a:cubicBezTo>
                  <a:cubicBezTo>
                    <a:pt x="112" y="702"/>
                    <a:pt x="112" y="702"/>
                    <a:pt x="112" y="702"/>
                  </a:cubicBezTo>
                  <a:cubicBezTo>
                    <a:pt x="190" y="667"/>
                    <a:pt x="190" y="667"/>
                    <a:pt x="190" y="667"/>
                  </a:cubicBezTo>
                  <a:cubicBezTo>
                    <a:pt x="207" y="682"/>
                    <a:pt x="226" y="695"/>
                    <a:pt x="245" y="707"/>
                  </a:cubicBezTo>
                  <a:cubicBezTo>
                    <a:pt x="236" y="792"/>
                    <a:pt x="236" y="792"/>
                    <a:pt x="236" y="792"/>
                  </a:cubicBezTo>
                  <a:cubicBezTo>
                    <a:pt x="340" y="826"/>
                    <a:pt x="340" y="826"/>
                    <a:pt x="340" y="826"/>
                  </a:cubicBezTo>
                  <a:cubicBezTo>
                    <a:pt x="383" y="752"/>
                    <a:pt x="383" y="752"/>
                    <a:pt x="383" y="752"/>
                  </a:cubicBezTo>
                  <a:cubicBezTo>
                    <a:pt x="394" y="753"/>
                    <a:pt x="406" y="753"/>
                    <a:pt x="417" y="753"/>
                  </a:cubicBezTo>
                  <a:cubicBezTo>
                    <a:pt x="428" y="753"/>
                    <a:pt x="440" y="753"/>
                    <a:pt x="451" y="752"/>
                  </a:cubicBezTo>
                  <a:cubicBezTo>
                    <a:pt x="494" y="826"/>
                    <a:pt x="494" y="826"/>
                    <a:pt x="494" y="826"/>
                  </a:cubicBezTo>
                  <a:cubicBezTo>
                    <a:pt x="597" y="792"/>
                    <a:pt x="597" y="792"/>
                    <a:pt x="597" y="792"/>
                  </a:cubicBezTo>
                  <a:cubicBezTo>
                    <a:pt x="589" y="707"/>
                    <a:pt x="589" y="707"/>
                    <a:pt x="589" y="707"/>
                  </a:cubicBezTo>
                  <a:cubicBezTo>
                    <a:pt x="608" y="695"/>
                    <a:pt x="626" y="682"/>
                    <a:pt x="643" y="667"/>
                  </a:cubicBezTo>
                  <a:cubicBezTo>
                    <a:pt x="722" y="702"/>
                    <a:pt x="722" y="702"/>
                    <a:pt x="722" y="702"/>
                  </a:cubicBezTo>
                  <a:cubicBezTo>
                    <a:pt x="786" y="613"/>
                    <a:pt x="786" y="613"/>
                    <a:pt x="786" y="613"/>
                  </a:cubicBezTo>
                  <a:cubicBezTo>
                    <a:pt x="728" y="550"/>
                    <a:pt x="728" y="550"/>
                    <a:pt x="728" y="550"/>
                  </a:cubicBezTo>
                  <a:cubicBezTo>
                    <a:pt x="737" y="529"/>
                    <a:pt x="745" y="508"/>
                    <a:pt x="749" y="485"/>
                  </a:cubicBezTo>
                  <a:cubicBezTo>
                    <a:pt x="833" y="467"/>
                    <a:pt x="833" y="467"/>
                    <a:pt x="833" y="467"/>
                  </a:cubicBezTo>
                  <a:cubicBezTo>
                    <a:pt x="833" y="358"/>
                    <a:pt x="833" y="358"/>
                    <a:pt x="833" y="358"/>
                  </a:cubicBezTo>
                  <a:cubicBezTo>
                    <a:pt x="749" y="340"/>
                    <a:pt x="749" y="340"/>
                    <a:pt x="749" y="340"/>
                  </a:cubicBezTo>
                  <a:cubicBezTo>
                    <a:pt x="744" y="318"/>
                    <a:pt x="737" y="296"/>
                    <a:pt x="728" y="276"/>
                  </a:cubicBezTo>
                  <a:cubicBezTo>
                    <a:pt x="786" y="212"/>
                    <a:pt x="786" y="212"/>
                    <a:pt x="786" y="212"/>
                  </a:cubicBezTo>
                  <a:cubicBezTo>
                    <a:pt x="721" y="124"/>
                    <a:pt x="721" y="124"/>
                    <a:pt x="721" y="124"/>
                  </a:cubicBezTo>
                  <a:cubicBezTo>
                    <a:pt x="643" y="159"/>
                    <a:pt x="643" y="159"/>
                    <a:pt x="643" y="159"/>
                  </a:cubicBezTo>
                  <a:cubicBezTo>
                    <a:pt x="626" y="144"/>
                    <a:pt x="608" y="130"/>
                    <a:pt x="588" y="119"/>
                  </a:cubicBezTo>
                  <a:cubicBezTo>
                    <a:pt x="597" y="34"/>
                    <a:pt x="597" y="34"/>
                    <a:pt x="597" y="34"/>
                  </a:cubicBezTo>
                  <a:cubicBezTo>
                    <a:pt x="493" y="0"/>
                    <a:pt x="493" y="0"/>
                    <a:pt x="493" y="0"/>
                  </a:cubicBezTo>
                  <a:cubicBezTo>
                    <a:pt x="450" y="74"/>
                    <a:pt x="450" y="74"/>
                    <a:pt x="450" y="74"/>
                  </a:cubicBezTo>
                  <a:cubicBezTo>
                    <a:pt x="439" y="73"/>
                    <a:pt x="428" y="72"/>
                    <a:pt x="416" y="72"/>
                  </a:cubicBezTo>
                  <a:close/>
                  <a:moveTo>
                    <a:pt x="718" y="413"/>
                  </a:moveTo>
                  <a:cubicBezTo>
                    <a:pt x="718" y="579"/>
                    <a:pt x="583" y="714"/>
                    <a:pt x="417" y="715"/>
                  </a:cubicBezTo>
                  <a:cubicBezTo>
                    <a:pt x="250" y="715"/>
                    <a:pt x="115" y="580"/>
                    <a:pt x="115" y="413"/>
                  </a:cubicBezTo>
                  <a:cubicBezTo>
                    <a:pt x="115" y="247"/>
                    <a:pt x="250" y="111"/>
                    <a:pt x="416" y="111"/>
                  </a:cubicBezTo>
                  <a:cubicBezTo>
                    <a:pt x="583" y="111"/>
                    <a:pt x="718" y="246"/>
                    <a:pt x="718" y="413"/>
                  </a:cubicBezTo>
                  <a:close/>
                </a:path>
              </a:pathLst>
            </a:custGeom>
            <a:solidFill>
              <a:srgbClr val="96C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64" name="Freeform 7"/>
            <p:cNvSpPr>
              <a:spLocks noEditPoints="1"/>
            </p:cNvSpPr>
            <p:nvPr/>
          </p:nvSpPr>
          <p:spPr bwMode="auto">
            <a:xfrm>
              <a:off x="3668" y="2586"/>
              <a:ext cx="1026" cy="1017"/>
            </a:xfrm>
            <a:custGeom>
              <a:avLst/>
              <a:gdLst>
                <a:gd name="T0" fmla="*/ 344 w 688"/>
                <a:gd name="T1" fmla="*/ 60 h 682"/>
                <a:gd name="T2" fmla="*/ 316 w 688"/>
                <a:gd name="T3" fmla="*/ 61 h 682"/>
                <a:gd name="T4" fmla="*/ 280 w 688"/>
                <a:gd name="T5" fmla="*/ 0 h 682"/>
                <a:gd name="T6" fmla="*/ 195 w 688"/>
                <a:gd name="T7" fmla="*/ 28 h 682"/>
                <a:gd name="T8" fmla="*/ 202 w 688"/>
                <a:gd name="T9" fmla="*/ 98 h 682"/>
                <a:gd name="T10" fmla="*/ 157 w 688"/>
                <a:gd name="T11" fmla="*/ 131 h 682"/>
                <a:gd name="T12" fmla="*/ 92 w 688"/>
                <a:gd name="T13" fmla="*/ 103 h 682"/>
                <a:gd name="T14" fmla="*/ 39 w 688"/>
                <a:gd name="T15" fmla="*/ 175 h 682"/>
                <a:gd name="T16" fmla="*/ 87 w 688"/>
                <a:gd name="T17" fmla="*/ 228 h 682"/>
                <a:gd name="T18" fmla="*/ 69 w 688"/>
                <a:gd name="T19" fmla="*/ 281 h 682"/>
                <a:gd name="T20" fmla="*/ 0 w 688"/>
                <a:gd name="T21" fmla="*/ 296 h 682"/>
                <a:gd name="T22" fmla="*/ 0 w 688"/>
                <a:gd name="T23" fmla="*/ 386 h 682"/>
                <a:gd name="T24" fmla="*/ 69 w 688"/>
                <a:gd name="T25" fmla="*/ 401 h 682"/>
                <a:gd name="T26" fmla="*/ 87 w 688"/>
                <a:gd name="T27" fmla="*/ 454 h 682"/>
                <a:gd name="T28" fmla="*/ 39 w 688"/>
                <a:gd name="T29" fmla="*/ 507 h 682"/>
                <a:gd name="T30" fmla="*/ 93 w 688"/>
                <a:gd name="T31" fmla="*/ 580 h 682"/>
                <a:gd name="T32" fmla="*/ 157 w 688"/>
                <a:gd name="T33" fmla="*/ 551 h 682"/>
                <a:gd name="T34" fmla="*/ 202 w 688"/>
                <a:gd name="T35" fmla="*/ 584 h 682"/>
                <a:gd name="T36" fmla="*/ 195 w 688"/>
                <a:gd name="T37" fmla="*/ 654 h 682"/>
                <a:gd name="T38" fmla="*/ 281 w 688"/>
                <a:gd name="T39" fmla="*/ 682 h 682"/>
                <a:gd name="T40" fmla="*/ 316 w 688"/>
                <a:gd name="T41" fmla="*/ 621 h 682"/>
                <a:gd name="T42" fmla="*/ 344 w 688"/>
                <a:gd name="T43" fmla="*/ 622 h 682"/>
                <a:gd name="T44" fmla="*/ 372 w 688"/>
                <a:gd name="T45" fmla="*/ 621 h 682"/>
                <a:gd name="T46" fmla="*/ 408 w 688"/>
                <a:gd name="T47" fmla="*/ 682 h 682"/>
                <a:gd name="T48" fmla="*/ 493 w 688"/>
                <a:gd name="T49" fmla="*/ 654 h 682"/>
                <a:gd name="T50" fmla="*/ 486 w 688"/>
                <a:gd name="T51" fmla="*/ 584 h 682"/>
                <a:gd name="T52" fmla="*/ 531 w 688"/>
                <a:gd name="T53" fmla="*/ 551 h 682"/>
                <a:gd name="T54" fmla="*/ 596 w 688"/>
                <a:gd name="T55" fmla="*/ 579 h 682"/>
                <a:gd name="T56" fmla="*/ 649 w 688"/>
                <a:gd name="T57" fmla="*/ 506 h 682"/>
                <a:gd name="T58" fmla="*/ 601 w 688"/>
                <a:gd name="T59" fmla="*/ 454 h 682"/>
                <a:gd name="T60" fmla="*/ 619 w 688"/>
                <a:gd name="T61" fmla="*/ 401 h 682"/>
                <a:gd name="T62" fmla="*/ 688 w 688"/>
                <a:gd name="T63" fmla="*/ 386 h 682"/>
                <a:gd name="T64" fmla="*/ 688 w 688"/>
                <a:gd name="T65" fmla="*/ 296 h 682"/>
                <a:gd name="T66" fmla="*/ 619 w 688"/>
                <a:gd name="T67" fmla="*/ 281 h 682"/>
                <a:gd name="T68" fmla="*/ 601 w 688"/>
                <a:gd name="T69" fmla="*/ 228 h 682"/>
                <a:gd name="T70" fmla="*/ 649 w 688"/>
                <a:gd name="T71" fmla="*/ 175 h 682"/>
                <a:gd name="T72" fmla="*/ 596 w 688"/>
                <a:gd name="T73" fmla="*/ 102 h 682"/>
                <a:gd name="T74" fmla="*/ 531 w 688"/>
                <a:gd name="T75" fmla="*/ 131 h 682"/>
                <a:gd name="T76" fmla="*/ 486 w 688"/>
                <a:gd name="T77" fmla="*/ 98 h 682"/>
                <a:gd name="T78" fmla="*/ 493 w 688"/>
                <a:gd name="T79" fmla="*/ 28 h 682"/>
                <a:gd name="T80" fmla="*/ 407 w 688"/>
                <a:gd name="T81" fmla="*/ 0 h 682"/>
                <a:gd name="T82" fmla="*/ 372 w 688"/>
                <a:gd name="T83" fmla="*/ 61 h 682"/>
                <a:gd name="T84" fmla="*/ 344 w 688"/>
                <a:gd name="T85" fmla="*/ 60 h 682"/>
                <a:gd name="T86" fmla="*/ 593 w 688"/>
                <a:gd name="T87" fmla="*/ 341 h 682"/>
                <a:gd name="T88" fmla="*/ 344 w 688"/>
                <a:gd name="T89" fmla="*/ 590 h 682"/>
                <a:gd name="T90" fmla="*/ 95 w 688"/>
                <a:gd name="T91" fmla="*/ 341 h 682"/>
                <a:gd name="T92" fmla="*/ 344 w 688"/>
                <a:gd name="T93" fmla="*/ 92 h 682"/>
                <a:gd name="T94" fmla="*/ 593 w 688"/>
                <a:gd name="T95" fmla="*/ 341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88" h="682">
                  <a:moveTo>
                    <a:pt x="344" y="60"/>
                  </a:moveTo>
                  <a:cubicBezTo>
                    <a:pt x="334" y="60"/>
                    <a:pt x="325" y="60"/>
                    <a:pt x="316" y="61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195" y="28"/>
                    <a:pt x="195" y="28"/>
                    <a:pt x="195" y="28"/>
                  </a:cubicBezTo>
                  <a:cubicBezTo>
                    <a:pt x="202" y="98"/>
                    <a:pt x="202" y="98"/>
                    <a:pt x="202" y="98"/>
                  </a:cubicBezTo>
                  <a:cubicBezTo>
                    <a:pt x="186" y="108"/>
                    <a:pt x="171" y="119"/>
                    <a:pt x="157" y="131"/>
                  </a:cubicBezTo>
                  <a:cubicBezTo>
                    <a:pt x="92" y="103"/>
                    <a:pt x="92" y="103"/>
                    <a:pt x="92" y="103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87" y="228"/>
                    <a:pt x="87" y="228"/>
                    <a:pt x="87" y="228"/>
                  </a:cubicBezTo>
                  <a:cubicBezTo>
                    <a:pt x="79" y="245"/>
                    <a:pt x="73" y="263"/>
                    <a:pt x="69" y="281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386"/>
                    <a:pt x="0" y="386"/>
                    <a:pt x="0" y="386"/>
                  </a:cubicBezTo>
                  <a:cubicBezTo>
                    <a:pt x="69" y="401"/>
                    <a:pt x="69" y="401"/>
                    <a:pt x="69" y="401"/>
                  </a:cubicBezTo>
                  <a:cubicBezTo>
                    <a:pt x="73" y="419"/>
                    <a:pt x="79" y="437"/>
                    <a:pt x="87" y="454"/>
                  </a:cubicBezTo>
                  <a:cubicBezTo>
                    <a:pt x="39" y="507"/>
                    <a:pt x="39" y="507"/>
                    <a:pt x="39" y="507"/>
                  </a:cubicBezTo>
                  <a:cubicBezTo>
                    <a:pt x="93" y="580"/>
                    <a:pt x="93" y="580"/>
                    <a:pt x="93" y="580"/>
                  </a:cubicBezTo>
                  <a:cubicBezTo>
                    <a:pt x="157" y="551"/>
                    <a:pt x="157" y="551"/>
                    <a:pt x="157" y="551"/>
                  </a:cubicBezTo>
                  <a:cubicBezTo>
                    <a:pt x="171" y="563"/>
                    <a:pt x="186" y="574"/>
                    <a:pt x="202" y="584"/>
                  </a:cubicBezTo>
                  <a:cubicBezTo>
                    <a:pt x="195" y="654"/>
                    <a:pt x="195" y="654"/>
                    <a:pt x="195" y="654"/>
                  </a:cubicBezTo>
                  <a:cubicBezTo>
                    <a:pt x="281" y="682"/>
                    <a:pt x="281" y="682"/>
                    <a:pt x="281" y="682"/>
                  </a:cubicBezTo>
                  <a:cubicBezTo>
                    <a:pt x="316" y="621"/>
                    <a:pt x="316" y="621"/>
                    <a:pt x="316" y="621"/>
                  </a:cubicBezTo>
                  <a:cubicBezTo>
                    <a:pt x="325" y="622"/>
                    <a:pt x="335" y="622"/>
                    <a:pt x="344" y="622"/>
                  </a:cubicBezTo>
                  <a:cubicBezTo>
                    <a:pt x="354" y="622"/>
                    <a:pt x="363" y="621"/>
                    <a:pt x="372" y="621"/>
                  </a:cubicBezTo>
                  <a:cubicBezTo>
                    <a:pt x="408" y="682"/>
                    <a:pt x="408" y="682"/>
                    <a:pt x="408" y="682"/>
                  </a:cubicBezTo>
                  <a:cubicBezTo>
                    <a:pt x="493" y="654"/>
                    <a:pt x="493" y="654"/>
                    <a:pt x="493" y="654"/>
                  </a:cubicBezTo>
                  <a:cubicBezTo>
                    <a:pt x="486" y="584"/>
                    <a:pt x="486" y="584"/>
                    <a:pt x="486" y="584"/>
                  </a:cubicBezTo>
                  <a:cubicBezTo>
                    <a:pt x="502" y="574"/>
                    <a:pt x="517" y="563"/>
                    <a:pt x="531" y="551"/>
                  </a:cubicBezTo>
                  <a:cubicBezTo>
                    <a:pt x="596" y="579"/>
                    <a:pt x="596" y="579"/>
                    <a:pt x="596" y="579"/>
                  </a:cubicBezTo>
                  <a:cubicBezTo>
                    <a:pt x="649" y="506"/>
                    <a:pt x="649" y="506"/>
                    <a:pt x="649" y="506"/>
                  </a:cubicBezTo>
                  <a:cubicBezTo>
                    <a:pt x="601" y="454"/>
                    <a:pt x="601" y="454"/>
                    <a:pt x="601" y="454"/>
                  </a:cubicBezTo>
                  <a:cubicBezTo>
                    <a:pt x="609" y="437"/>
                    <a:pt x="615" y="419"/>
                    <a:pt x="619" y="401"/>
                  </a:cubicBezTo>
                  <a:cubicBezTo>
                    <a:pt x="688" y="386"/>
                    <a:pt x="688" y="386"/>
                    <a:pt x="688" y="386"/>
                  </a:cubicBezTo>
                  <a:cubicBezTo>
                    <a:pt x="688" y="296"/>
                    <a:pt x="688" y="296"/>
                    <a:pt x="688" y="296"/>
                  </a:cubicBezTo>
                  <a:cubicBezTo>
                    <a:pt x="619" y="281"/>
                    <a:pt x="619" y="281"/>
                    <a:pt x="619" y="281"/>
                  </a:cubicBezTo>
                  <a:cubicBezTo>
                    <a:pt x="615" y="262"/>
                    <a:pt x="609" y="245"/>
                    <a:pt x="601" y="228"/>
                  </a:cubicBezTo>
                  <a:cubicBezTo>
                    <a:pt x="649" y="175"/>
                    <a:pt x="649" y="175"/>
                    <a:pt x="649" y="175"/>
                  </a:cubicBezTo>
                  <a:cubicBezTo>
                    <a:pt x="596" y="102"/>
                    <a:pt x="596" y="102"/>
                    <a:pt x="596" y="102"/>
                  </a:cubicBezTo>
                  <a:cubicBezTo>
                    <a:pt x="531" y="131"/>
                    <a:pt x="531" y="131"/>
                    <a:pt x="531" y="131"/>
                  </a:cubicBezTo>
                  <a:cubicBezTo>
                    <a:pt x="517" y="119"/>
                    <a:pt x="502" y="108"/>
                    <a:pt x="486" y="98"/>
                  </a:cubicBezTo>
                  <a:cubicBezTo>
                    <a:pt x="493" y="28"/>
                    <a:pt x="493" y="28"/>
                    <a:pt x="493" y="28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372" y="61"/>
                    <a:pt x="372" y="61"/>
                    <a:pt x="372" y="61"/>
                  </a:cubicBezTo>
                  <a:cubicBezTo>
                    <a:pt x="363" y="60"/>
                    <a:pt x="353" y="60"/>
                    <a:pt x="344" y="60"/>
                  </a:cubicBezTo>
                  <a:close/>
                  <a:moveTo>
                    <a:pt x="593" y="341"/>
                  </a:moveTo>
                  <a:cubicBezTo>
                    <a:pt x="593" y="478"/>
                    <a:pt x="482" y="590"/>
                    <a:pt x="344" y="590"/>
                  </a:cubicBezTo>
                  <a:cubicBezTo>
                    <a:pt x="207" y="590"/>
                    <a:pt x="95" y="479"/>
                    <a:pt x="95" y="341"/>
                  </a:cubicBezTo>
                  <a:cubicBezTo>
                    <a:pt x="95" y="204"/>
                    <a:pt x="206" y="92"/>
                    <a:pt x="344" y="92"/>
                  </a:cubicBezTo>
                  <a:cubicBezTo>
                    <a:pt x="481" y="92"/>
                    <a:pt x="593" y="203"/>
                    <a:pt x="593" y="341"/>
                  </a:cubicBezTo>
                  <a:close/>
                </a:path>
              </a:pathLst>
            </a:custGeom>
            <a:solidFill>
              <a:srgbClr val="96C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65" name="Freeform 8"/>
            <p:cNvSpPr>
              <a:spLocks noEditPoints="1"/>
            </p:cNvSpPr>
            <p:nvPr/>
          </p:nvSpPr>
          <p:spPr bwMode="auto">
            <a:xfrm>
              <a:off x="4320" y="1871"/>
              <a:ext cx="942" cy="934"/>
            </a:xfrm>
            <a:custGeom>
              <a:avLst/>
              <a:gdLst>
                <a:gd name="T0" fmla="*/ 315 w 631"/>
                <a:gd name="T1" fmla="*/ 55 h 626"/>
                <a:gd name="T2" fmla="*/ 289 w 631"/>
                <a:gd name="T3" fmla="*/ 57 h 626"/>
                <a:gd name="T4" fmla="*/ 257 w 631"/>
                <a:gd name="T5" fmla="*/ 0 h 626"/>
                <a:gd name="T6" fmla="*/ 178 w 631"/>
                <a:gd name="T7" fmla="*/ 26 h 626"/>
                <a:gd name="T8" fmla="*/ 185 w 631"/>
                <a:gd name="T9" fmla="*/ 91 h 626"/>
                <a:gd name="T10" fmla="*/ 144 w 631"/>
                <a:gd name="T11" fmla="*/ 121 h 626"/>
                <a:gd name="T12" fmla="*/ 84 w 631"/>
                <a:gd name="T13" fmla="*/ 94 h 626"/>
                <a:gd name="T14" fmla="*/ 36 w 631"/>
                <a:gd name="T15" fmla="*/ 161 h 626"/>
                <a:gd name="T16" fmla="*/ 79 w 631"/>
                <a:gd name="T17" fmla="*/ 210 h 626"/>
                <a:gd name="T18" fmla="*/ 63 w 631"/>
                <a:gd name="T19" fmla="*/ 258 h 626"/>
                <a:gd name="T20" fmla="*/ 0 w 631"/>
                <a:gd name="T21" fmla="*/ 272 h 626"/>
                <a:gd name="T22" fmla="*/ 0 w 631"/>
                <a:gd name="T23" fmla="*/ 354 h 626"/>
                <a:gd name="T24" fmla="*/ 63 w 631"/>
                <a:gd name="T25" fmla="*/ 368 h 626"/>
                <a:gd name="T26" fmla="*/ 79 w 631"/>
                <a:gd name="T27" fmla="*/ 417 h 626"/>
                <a:gd name="T28" fmla="*/ 36 w 631"/>
                <a:gd name="T29" fmla="*/ 465 h 626"/>
                <a:gd name="T30" fmla="*/ 85 w 631"/>
                <a:gd name="T31" fmla="*/ 532 h 626"/>
                <a:gd name="T32" fmla="*/ 144 w 631"/>
                <a:gd name="T33" fmla="*/ 506 h 626"/>
                <a:gd name="T34" fmla="*/ 185 w 631"/>
                <a:gd name="T35" fmla="*/ 536 h 626"/>
                <a:gd name="T36" fmla="*/ 179 w 631"/>
                <a:gd name="T37" fmla="*/ 600 h 626"/>
                <a:gd name="T38" fmla="*/ 257 w 631"/>
                <a:gd name="T39" fmla="*/ 626 h 626"/>
                <a:gd name="T40" fmla="*/ 290 w 631"/>
                <a:gd name="T41" fmla="*/ 570 h 626"/>
                <a:gd name="T42" fmla="*/ 315 w 631"/>
                <a:gd name="T43" fmla="*/ 571 h 626"/>
                <a:gd name="T44" fmla="*/ 341 w 631"/>
                <a:gd name="T45" fmla="*/ 569 h 626"/>
                <a:gd name="T46" fmla="*/ 374 w 631"/>
                <a:gd name="T47" fmla="*/ 626 h 626"/>
                <a:gd name="T48" fmla="*/ 452 w 631"/>
                <a:gd name="T49" fmla="*/ 600 h 626"/>
                <a:gd name="T50" fmla="*/ 445 w 631"/>
                <a:gd name="T51" fmla="*/ 535 h 626"/>
                <a:gd name="T52" fmla="*/ 487 w 631"/>
                <a:gd name="T53" fmla="*/ 505 h 626"/>
                <a:gd name="T54" fmla="*/ 546 w 631"/>
                <a:gd name="T55" fmla="*/ 532 h 626"/>
                <a:gd name="T56" fmla="*/ 595 w 631"/>
                <a:gd name="T57" fmla="*/ 465 h 626"/>
                <a:gd name="T58" fmla="*/ 551 w 631"/>
                <a:gd name="T59" fmla="*/ 416 h 626"/>
                <a:gd name="T60" fmla="*/ 567 w 631"/>
                <a:gd name="T61" fmla="*/ 368 h 626"/>
                <a:gd name="T62" fmla="*/ 631 w 631"/>
                <a:gd name="T63" fmla="*/ 354 h 626"/>
                <a:gd name="T64" fmla="*/ 631 w 631"/>
                <a:gd name="T65" fmla="*/ 271 h 626"/>
                <a:gd name="T66" fmla="*/ 567 w 631"/>
                <a:gd name="T67" fmla="*/ 258 h 626"/>
                <a:gd name="T68" fmla="*/ 551 w 631"/>
                <a:gd name="T69" fmla="*/ 209 h 626"/>
                <a:gd name="T70" fmla="*/ 594 w 631"/>
                <a:gd name="T71" fmla="*/ 161 h 626"/>
                <a:gd name="T72" fmla="*/ 546 w 631"/>
                <a:gd name="T73" fmla="*/ 94 h 626"/>
                <a:gd name="T74" fmla="*/ 487 w 631"/>
                <a:gd name="T75" fmla="*/ 120 h 626"/>
                <a:gd name="T76" fmla="*/ 445 w 631"/>
                <a:gd name="T77" fmla="*/ 90 h 626"/>
                <a:gd name="T78" fmla="*/ 452 w 631"/>
                <a:gd name="T79" fmla="*/ 26 h 626"/>
                <a:gd name="T80" fmla="*/ 373 w 631"/>
                <a:gd name="T81" fmla="*/ 0 h 626"/>
                <a:gd name="T82" fmla="*/ 341 w 631"/>
                <a:gd name="T83" fmla="*/ 56 h 626"/>
                <a:gd name="T84" fmla="*/ 315 w 631"/>
                <a:gd name="T85" fmla="*/ 55 h 626"/>
                <a:gd name="T86" fmla="*/ 544 w 631"/>
                <a:gd name="T87" fmla="*/ 313 h 626"/>
                <a:gd name="T88" fmla="*/ 315 w 631"/>
                <a:gd name="T89" fmla="*/ 541 h 626"/>
                <a:gd name="T90" fmla="*/ 87 w 631"/>
                <a:gd name="T91" fmla="*/ 313 h 626"/>
                <a:gd name="T92" fmla="*/ 315 w 631"/>
                <a:gd name="T93" fmla="*/ 85 h 626"/>
                <a:gd name="T94" fmla="*/ 544 w 631"/>
                <a:gd name="T95" fmla="*/ 313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31" h="626">
                  <a:moveTo>
                    <a:pt x="315" y="55"/>
                  </a:moveTo>
                  <a:cubicBezTo>
                    <a:pt x="306" y="55"/>
                    <a:pt x="298" y="56"/>
                    <a:pt x="289" y="57"/>
                  </a:cubicBezTo>
                  <a:cubicBezTo>
                    <a:pt x="257" y="0"/>
                    <a:pt x="257" y="0"/>
                    <a:pt x="257" y="0"/>
                  </a:cubicBezTo>
                  <a:cubicBezTo>
                    <a:pt x="178" y="26"/>
                    <a:pt x="178" y="26"/>
                    <a:pt x="178" y="26"/>
                  </a:cubicBezTo>
                  <a:cubicBezTo>
                    <a:pt x="185" y="91"/>
                    <a:pt x="185" y="91"/>
                    <a:pt x="185" y="91"/>
                  </a:cubicBezTo>
                  <a:cubicBezTo>
                    <a:pt x="170" y="99"/>
                    <a:pt x="156" y="109"/>
                    <a:pt x="144" y="121"/>
                  </a:cubicBezTo>
                  <a:cubicBezTo>
                    <a:pt x="84" y="94"/>
                    <a:pt x="84" y="94"/>
                    <a:pt x="84" y="94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79" y="210"/>
                    <a:pt x="79" y="210"/>
                    <a:pt x="79" y="210"/>
                  </a:cubicBezTo>
                  <a:cubicBezTo>
                    <a:pt x="72" y="225"/>
                    <a:pt x="67" y="241"/>
                    <a:pt x="63" y="258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63" y="368"/>
                    <a:pt x="63" y="368"/>
                    <a:pt x="63" y="368"/>
                  </a:cubicBezTo>
                  <a:cubicBezTo>
                    <a:pt x="67" y="385"/>
                    <a:pt x="72" y="401"/>
                    <a:pt x="79" y="417"/>
                  </a:cubicBezTo>
                  <a:cubicBezTo>
                    <a:pt x="36" y="465"/>
                    <a:pt x="36" y="465"/>
                    <a:pt x="36" y="465"/>
                  </a:cubicBezTo>
                  <a:cubicBezTo>
                    <a:pt x="85" y="532"/>
                    <a:pt x="85" y="532"/>
                    <a:pt x="85" y="532"/>
                  </a:cubicBezTo>
                  <a:cubicBezTo>
                    <a:pt x="144" y="506"/>
                    <a:pt x="144" y="506"/>
                    <a:pt x="144" y="506"/>
                  </a:cubicBezTo>
                  <a:cubicBezTo>
                    <a:pt x="157" y="517"/>
                    <a:pt x="171" y="527"/>
                    <a:pt x="185" y="536"/>
                  </a:cubicBezTo>
                  <a:cubicBezTo>
                    <a:pt x="179" y="600"/>
                    <a:pt x="179" y="600"/>
                    <a:pt x="179" y="600"/>
                  </a:cubicBezTo>
                  <a:cubicBezTo>
                    <a:pt x="257" y="626"/>
                    <a:pt x="257" y="626"/>
                    <a:pt x="257" y="626"/>
                  </a:cubicBezTo>
                  <a:cubicBezTo>
                    <a:pt x="290" y="570"/>
                    <a:pt x="290" y="570"/>
                    <a:pt x="290" y="570"/>
                  </a:cubicBezTo>
                  <a:cubicBezTo>
                    <a:pt x="298" y="570"/>
                    <a:pt x="307" y="571"/>
                    <a:pt x="315" y="571"/>
                  </a:cubicBezTo>
                  <a:cubicBezTo>
                    <a:pt x="324" y="571"/>
                    <a:pt x="333" y="570"/>
                    <a:pt x="341" y="569"/>
                  </a:cubicBezTo>
                  <a:cubicBezTo>
                    <a:pt x="374" y="626"/>
                    <a:pt x="374" y="626"/>
                    <a:pt x="374" y="626"/>
                  </a:cubicBezTo>
                  <a:cubicBezTo>
                    <a:pt x="452" y="600"/>
                    <a:pt x="452" y="600"/>
                    <a:pt x="452" y="600"/>
                  </a:cubicBezTo>
                  <a:cubicBezTo>
                    <a:pt x="445" y="535"/>
                    <a:pt x="445" y="535"/>
                    <a:pt x="445" y="535"/>
                  </a:cubicBezTo>
                  <a:cubicBezTo>
                    <a:pt x="460" y="527"/>
                    <a:pt x="474" y="517"/>
                    <a:pt x="487" y="505"/>
                  </a:cubicBezTo>
                  <a:cubicBezTo>
                    <a:pt x="546" y="532"/>
                    <a:pt x="546" y="532"/>
                    <a:pt x="546" y="532"/>
                  </a:cubicBezTo>
                  <a:cubicBezTo>
                    <a:pt x="595" y="465"/>
                    <a:pt x="595" y="465"/>
                    <a:pt x="595" y="465"/>
                  </a:cubicBezTo>
                  <a:cubicBezTo>
                    <a:pt x="551" y="416"/>
                    <a:pt x="551" y="416"/>
                    <a:pt x="551" y="416"/>
                  </a:cubicBezTo>
                  <a:cubicBezTo>
                    <a:pt x="558" y="401"/>
                    <a:pt x="563" y="385"/>
                    <a:pt x="567" y="368"/>
                  </a:cubicBezTo>
                  <a:cubicBezTo>
                    <a:pt x="631" y="354"/>
                    <a:pt x="631" y="354"/>
                    <a:pt x="631" y="354"/>
                  </a:cubicBezTo>
                  <a:cubicBezTo>
                    <a:pt x="631" y="271"/>
                    <a:pt x="631" y="271"/>
                    <a:pt x="631" y="271"/>
                  </a:cubicBezTo>
                  <a:cubicBezTo>
                    <a:pt x="567" y="258"/>
                    <a:pt x="567" y="258"/>
                    <a:pt x="567" y="258"/>
                  </a:cubicBezTo>
                  <a:cubicBezTo>
                    <a:pt x="563" y="241"/>
                    <a:pt x="558" y="225"/>
                    <a:pt x="551" y="209"/>
                  </a:cubicBezTo>
                  <a:cubicBezTo>
                    <a:pt x="594" y="161"/>
                    <a:pt x="594" y="161"/>
                    <a:pt x="594" y="161"/>
                  </a:cubicBezTo>
                  <a:cubicBezTo>
                    <a:pt x="546" y="94"/>
                    <a:pt x="546" y="94"/>
                    <a:pt x="546" y="94"/>
                  </a:cubicBezTo>
                  <a:cubicBezTo>
                    <a:pt x="487" y="120"/>
                    <a:pt x="487" y="120"/>
                    <a:pt x="487" y="120"/>
                  </a:cubicBezTo>
                  <a:cubicBezTo>
                    <a:pt x="474" y="109"/>
                    <a:pt x="460" y="99"/>
                    <a:pt x="445" y="90"/>
                  </a:cubicBezTo>
                  <a:cubicBezTo>
                    <a:pt x="452" y="26"/>
                    <a:pt x="452" y="26"/>
                    <a:pt x="452" y="26"/>
                  </a:cubicBezTo>
                  <a:cubicBezTo>
                    <a:pt x="373" y="0"/>
                    <a:pt x="373" y="0"/>
                    <a:pt x="373" y="0"/>
                  </a:cubicBezTo>
                  <a:cubicBezTo>
                    <a:pt x="341" y="56"/>
                    <a:pt x="341" y="56"/>
                    <a:pt x="341" y="56"/>
                  </a:cubicBezTo>
                  <a:cubicBezTo>
                    <a:pt x="332" y="56"/>
                    <a:pt x="324" y="55"/>
                    <a:pt x="315" y="55"/>
                  </a:cubicBezTo>
                  <a:close/>
                  <a:moveTo>
                    <a:pt x="544" y="313"/>
                  </a:moveTo>
                  <a:cubicBezTo>
                    <a:pt x="544" y="439"/>
                    <a:pt x="441" y="541"/>
                    <a:pt x="315" y="541"/>
                  </a:cubicBezTo>
                  <a:cubicBezTo>
                    <a:pt x="189" y="541"/>
                    <a:pt x="87" y="439"/>
                    <a:pt x="87" y="313"/>
                  </a:cubicBezTo>
                  <a:cubicBezTo>
                    <a:pt x="87" y="187"/>
                    <a:pt x="189" y="85"/>
                    <a:pt x="315" y="85"/>
                  </a:cubicBezTo>
                  <a:cubicBezTo>
                    <a:pt x="441" y="85"/>
                    <a:pt x="543" y="187"/>
                    <a:pt x="544" y="313"/>
                  </a:cubicBezTo>
                  <a:close/>
                </a:path>
              </a:pathLst>
            </a:custGeom>
            <a:solidFill>
              <a:srgbClr val="96C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sp>
        <p:nvSpPr>
          <p:cNvPr id="38918" name="Freeform 15"/>
          <p:cNvSpPr>
            <a:spLocks noEditPoints="1"/>
          </p:cNvSpPr>
          <p:nvPr/>
        </p:nvSpPr>
        <p:spPr>
          <a:xfrm>
            <a:off x="1487488" y="4298127"/>
            <a:ext cx="831850" cy="833437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32" h="132">
                <a:moveTo>
                  <a:pt x="108" y="0"/>
                </a:move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1"/>
                  <a:pt x="0" y="24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21"/>
                  <a:pt x="11" y="132"/>
                  <a:pt x="24" y="132"/>
                </a:cubicBezTo>
                <a:cubicBezTo>
                  <a:pt x="108" y="132"/>
                  <a:pt x="108" y="132"/>
                  <a:pt x="108" y="132"/>
                </a:cubicBezTo>
                <a:cubicBezTo>
                  <a:pt x="121" y="132"/>
                  <a:pt x="132" y="121"/>
                  <a:pt x="132" y="108"/>
                </a:cubicBezTo>
                <a:cubicBezTo>
                  <a:pt x="132" y="24"/>
                  <a:pt x="132" y="24"/>
                  <a:pt x="132" y="24"/>
                </a:cubicBezTo>
                <a:cubicBezTo>
                  <a:pt x="132" y="11"/>
                  <a:pt x="121" y="0"/>
                  <a:pt x="108" y="0"/>
                </a:cubicBezTo>
                <a:moveTo>
                  <a:pt x="108" y="78"/>
                </a:moveTo>
                <a:cubicBezTo>
                  <a:pt x="78" y="78"/>
                  <a:pt x="78" y="78"/>
                  <a:pt x="78" y="78"/>
                </a:cubicBezTo>
                <a:cubicBezTo>
                  <a:pt x="78" y="108"/>
                  <a:pt x="78" y="108"/>
                  <a:pt x="78" y="108"/>
                </a:cubicBezTo>
                <a:cubicBezTo>
                  <a:pt x="54" y="108"/>
                  <a:pt x="54" y="108"/>
                  <a:pt x="54" y="108"/>
                </a:cubicBezTo>
                <a:cubicBezTo>
                  <a:pt x="54" y="78"/>
                  <a:pt x="54" y="78"/>
                  <a:pt x="54" y="78"/>
                </a:cubicBezTo>
                <a:cubicBezTo>
                  <a:pt x="24" y="78"/>
                  <a:pt x="24" y="78"/>
                  <a:pt x="24" y="78"/>
                </a:cubicBezTo>
                <a:cubicBezTo>
                  <a:pt x="24" y="54"/>
                  <a:pt x="24" y="54"/>
                  <a:pt x="24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24"/>
                  <a:pt x="54" y="24"/>
                  <a:pt x="54" y="24"/>
                </a:cubicBezTo>
                <a:cubicBezTo>
                  <a:pt x="78" y="24"/>
                  <a:pt x="78" y="24"/>
                  <a:pt x="78" y="24"/>
                </a:cubicBezTo>
                <a:cubicBezTo>
                  <a:pt x="78" y="54"/>
                  <a:pt x="78" y="54"/>
                  <a:pt x="78" y="54"/>
                </a:cubicBezTo>
                <a:cubicBezTo>
                  <a:pt x="108" y="54"/>
                  <a:pt x="108" y="54"/>
                  <a:pt x="108" y="54"/>
                </a:cubicBezTo>
                <a:lnTo>
                  <a:pt x="108" y="78"/>
                </a:lnTo>
                <a:close/>
              </a:path>
            </a:pathLst>
          </a:custGeom>
          <a:solidFill>
            <a:srgbClr val="53ABD2"/>
          </a:solidFill>
          <a:ln w="9525">
            <a:noFill/>
          </a:ln>
        </p:spPr>
        <p:txBody>
          <a:bodyPr/>
          <a:lstStyle/>
          <a:p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3224398" y="2731276"/>
            <a:ext cx="509588" cy="581027"/>
            <a:chOff x="6326469" y="648820"/>
            <a:chExt cx="509588" cy="581026"/>
          </a:xfrm>
          <a:solidFill>
            <a:srgbClr val="59AFD8"/>
          </a:solidFill>
        </p:grpSpPr>
        <p:sp>
          <p:nvSpPr>
            <p:cNvPr id="68" name="Freeform 20"/>
            <p:cNvSpPr>
              <a:spLocks noEditPoints="1"/>
            </p:cNvSpPr>
            <p:nvPr/>
          </p:nvSpPr>
          <p:spPr bwMode="auto">
            <a:xfrm>
              <a:off x="6551894" y="648820"/>
              <a:ext cx="219075" cy="177800"/>
            </a:xfrm>
            <a:custGeom>
              <a:avLst/>
              <a:gdLst>
                <a:gd name="T0" fmla="*/ 39 w 62"/>
                <a:gd name="T1" fmla="*/ 12 h 50"/>
                <a:gd name="T2" fmla="*/ 39 w 62"/>
                <a:gd name="T3" fmla="*/ 12 h 50"/>
                <a:gd name="T4" fmla="*/ 45 w 62"/>
                <a:gd name="T5" fmla="*/ 14 h 50"/>
                <a:gd name="T6" fmla="*/ 46 w 62"/>
                <a:gd name="T7" fmla="*/ 18 h 50"/>
                <a:gd name="T8" fmla="*/ 40 w 62"/>
                <a:gd name="T9" fmla="*/ 29 h 50"/>
                <a:gd name="T10" fmla="*/ 20 w 62"/>
                <a:gd name="T11" fmla="*/ 38 h 50"/>
                <a:gd name="T12" fmla="*/ 17 w 62"/>
                <a:gd name="T13" fmla="*/ 38 h 50"/>
                <a:gd name="T14" fmla="*/ 17 w 62"/>
                <a:gd name="T15" fmla="*/ 38 h 50"/>
                <a:gd name="T16" fmla="*/ 26 w 62"/>
                <a:gd name="T17" fmla="*/ 18 h 50"/>
                <a:gd name="T18" fmla="*/ 39 w 62"/>
                <a:gd name="T19" fmla="*/ 12 h 50"/>
                <a:gd name="T20" fmla="*/ 39 w 62"/>
                <a:gd name="T21" fmla="*/ 0 h 50"/>
                <a:gd name="T22" fmla="*/ 17 w 62"/>
                <a:gd name="T23" fmla="*/ 9 h 50"/>
                <a:gd name="T24" fmla="*/ 8 w 62"/>
                <a:gd name="T25" fmla="*/ 47 h 50"/>
                <a:gd name="T26" fmla="*/ 20 w 62"/>
                <a:gd name="T27" fmla="*/ 50 h 50"/>
                <a:gd name="T28" fmla="*/ 49 w 62"/>
                <a:gd name="T29" fmla="*/ 38 h 50"/>
                <a:gd name="T30" fmla="*/ 53 w 62"/>
                <a:gd name="T31" fmla="*/ 5 h 50"/>
                <a:gd name="T32" fmla="*/ 39 w 62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" h="50">
                  <a:moveTo>
                    <a:pt x="39" y="12"/>
                  </a:moveTo>
                  <a:cubicBezTo>
                    <a:pt x="39" y="12"/>
                    <a:pt x="39" y="12"/>
                    <a:pt x="39" y="12"/>
                  </a:cubicBezTo>
                  <a:cubicBezTo>
                    <a:pt x="41" y="12"/>
                    <a:pt x="43" y="12"/>
                    <a:pt x="45" y="14"/>
                  </a:cubicBezTo>
                  <a:cubicBezTo>
                    <a:pt x="45" y="14"/>
                    <a:pt x="46" y="15"/>
                    <a:pt x="46" y="18"/>
                  </a:cubicBezTo>
                  <a:cubicBezTo>
                    <a:pt x="46" y="21"/>
                    <a:pt x="45" y="25"/>
                    <a:pt x="40" y="29"/>
                  </a:cubicBezTo>
                  <a:cubicBezTo>
                    <a:pt x="35" y="34"/>
                    <a:pt x="26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6" y="35"/>
                    <a:pt x="18" y="25"/>
                    <a:pt x="26" y="18"/>
                  </a:cubicBezTo>
                  <a:cubicBezTo>
                    <a:pt x="30" y="14"/>
                    <a:pt x="35" y="12"/>
                    <a:pt x="39" y="12"/>
                  </a:cubicBezTo>
                  <a:moveTo>
                    <a:pt x="39" y="0"/>
                  </a:moveTo>
                  <a:cubicBezTo>
                    <a:pt x="32" y="0"/>
                    <a:pt x="24" y="3"/>
                    <a:pt x="17" y="9"/>
                  </a:cubicBezTo>
                  <a:cubicBezTo>
                    <a:pt x="6" y="19"/>
                    <a:pt x="0" y="38"/>
                    <a:pt x="8" y="47"/>
                  </a:cubicBezTo>
                  <a:cubicBezTo>
                    <a:pt x="11" y="49"/>
                    <a:pt x="15" y="50"/>
                    <a:pt x="20" y="50"/>
                  </a:cubicBezTo>
                  <a:cubicBezTo>
                    <a:pt x="29" y="50"/>
                    <a:pt x="41" y="45"/>
                    <a:pt x="49" y="38"/>
                  </a:cubicBezTo>
                  <a:cubicBezTo>
                    <a:pt x="60" y="28"/>
                    <a:pt x="62" y="13"/>
                    <a:pt x="53" y="5"/>
                  </a:cubicBezTo>
                  <a:cubicBezTo>
                    <a:pt x="50" y="1"/>
                    <a:pt x="45" y="0"/>
                    <a:pt x="39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  <a:sym typeface="Arial" panose="020B0604020202020204"/>
              </a:endParaRPr>
            </a:p>
          </p:txBody>
        </p:sp>
        <p:sp>
          <p:nvSpPr>
            <p:cNvPr id="69" name="Freeform 21"/>
            <p:cNvSpPr>
              <a:spLocks noEditPoints="1"/>
            </p:cNvSpPr>
            <p:nvPr/>
          </p:nvSpPr>
          <p:spPr bwMode="auto">
            <a:xfrm>
              <a:off x="6389969" y="648820"/>
              <a:ext cx="219075" cy="177800"/>
            </a:xfrm>
            <a:custGeom>
              <a:avLst/>
              <a:gdLst>
                <a:gd name="T0" fmla="*/ 23 w 62"/>
                <a:gd name="T1" fmla="*/ 12 h 50"/>
                <a:gd name="T2" fmla="*/ 36 w 62"/>
                <a:gd name="T3" fmla="*/ 18 h 50"/>
                <a:gd name="T4" fmla="*/ 45 w 62"/>
                <a:gd name="T5" fmla="*/ 38 h 50"/>
                <a:gd name="T6" fmla="*/ 42 w 62"/>
                <a:gd name="T7" fmla="*/ 38 h 50"/>
                <a:gd name="T8" fmla="*/ 22 w 62"/>
                <a:gd name="T9" fmla="*/ 29 h 50"/>
                <a:gd name="T10" fmla="*/ 16 w 62"/>
                <a:gd name="T11" fmla="*/ 18 h 50"/>
                <a:gd name="T12" fmla="*/ 17 w 62"/>
                <a:gd name="T13" fmla="*/ 14 h 50"/>
                <a:gd name="T14" fmla="*/ 23 w 62"/>
                <a:gd name="T15" fmla="*/ 12 h 50"/>
                <a:gd name="T16" fmla="*/ 23 w 62"/>
                <a:gd name="T17" fmla="*/ 0 h 50"/>
                <a:gd name="T18" fmla="*/ 9 w 62"/>
                <a:gd name="T19" fmla="*/ 5 h 50"/>
                <a:gd name="T20" fmla="*/ 13 w 62"/>
                <a:gd name="T21" fmla="*/ 38 h 50"/>
                <a:gd name="T22" fmla="*/ 42 w 62"/>
                <a:gd name="T23" fmla="*/ 50 h 50"/>
                <a:gd name="T24" fmla="*/ 54 w 62"/>
                <a:gd name="T25" fmla="*/ 47 h 50"/>
                <a:gd name="T26" fmla="*/ 45 w 62"/>
                <a:gd name="T27" fmla="*/ 9 h 50"/>
                <a:gd name="T28" fmla="*/ 23 w 62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" h="50">
                  <a:moveTo>
                    <a:pt x="23" y="12"/>
                  </a:moveTo>
                  <a:cubicBezTo>
                    <a:pt x="27" y="12"/>
                    <a:pt x="32" y="14"/>
                    <a:pt x="36" y="18"/>
                  </a:cubicBezTo>
                  <a:cubicBezTo>
                    <a:pt x="44" y="25"/>
                    <a:pt x="46" y="35"/>
                    <a:pt x="45" y="38"/>
                  </a:cubicBezTo>
                  <a:cubicBezTo>
                    <a:pt x="45" y="38"/>
                    <a:pt x="45" y="38"/>
                    <a:pt x="42" y="38"/>
                  </a:cubicBezTo>
                  <a:cubicBezTo>
                    <a:pt x="36" y="38"/>
                    <a:pt x="27" y="34"/>
                    <a:pt x="22" y="29"/>
                  </a:cubicBezTo>
                  <a:cubicBezTo>
                    <a:pt x="17" y="25"/>
                    <a:pt x="16" y="21"/>
                    <a:pt x="16" y="18"/>
                  </a:cubicBezTo>
                  <a:cubicBezTo>
                    <a:pt x="16" y="15"/>
                    <a:pt x="17" y="14"/>
                    <a:pt x="17" y="14"/>
                  </a:cubicBezTo>
                  <a:cubicBezTo>
                    <a:pt x="19" y="12"/>
                    <a:pt x="21" y="12"/>
                    <a:pt x="23" y="12"/>
                  </a:cubicBezTo>
                  <a:moveTo>
                    <a:pt x="23" y="0"/>
                  </a:moveTo>
                  <a:cubicBezTo>
                    <a:pt x="17" y="0"/>
                    <a:pt x="12" y="1"/>
                    <a:pt x="9" y="5"/>
                  </a:cubicBezTo>
                  <a:cubicBezTo>
                    <a:pt x="0" y="13"/>
                    <a:pt x="2" y="28"/>
                    <a:pt x="13" y="38"/>
                  </a:cubicBezTo>
                  <a:cubicBezTo>
                    <a:pt x="21" y="45"/>
                    <a:pt x="33" y="50"/>
                    <a:pt x="42" y="50"/>
                  </a:cubicBezTo>
                  <a:cubicBezTo>
                    <a:pt x="47" y="50"/>
                    <a:pt x="51" y="49"/>
                    <a:pt x="54" y="47"/>
                  </a:cubicBezTo>
                  <a:cubicBezTo>
                    <a:pt x="62" y="38"/>
                    <a:pt x="56" y="19"/>
                    <a:pt x="45" y="9"/>
                  </a:cubicBezTo>
                  <a:cubicBezTo>
                    <a:pt x="38" y="3"/>
                    <a:pt x="30" y="0"/>
                    <a:pt x="23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  <a:sym typeface="Arial" panose="020B0604020202020204"/>
              </a:endParaRPr>
            </a:p>
          </p:txBody>
        </p:sp>
        <p:sp>
          <p:nvSpPr>
            <p:cNvPr id="70" name="Freeform 22"/>
            <p:cNvSpPr/>
            <p:nvPr/>
          </p:nvSpPr>
          <p:spPr bwMode="auto">
            <a:xfrm>
              <a:off x="6602694" y="804395"/>
              <a:ext cx="233363" cy="192088"/>
            </a:xfrm>
            <a:custGeom>
              <a:avLst/>
              <a:gdLst>
                <a:gd name="T0" fmla="*/ 66 w 66"/>
                <a:gd name="T1" fmla="*/ 54 h 54"/>
                <a:gd name="T2" fmla="*/ 66 w 66"/>
                <a:gd name="T3" fmla="*/ 12 h 54"/>
                <a:gd name="T4" fmla="*/ 54 w 66"/>
                <a:gd name="T5" fmla="*/ 0 h 54"/>
                <a:gd name="T6" fmla="*/ 0 w 66"/>
                <a:gd name="T7" fmla="*/ 0 h 54"/>
                <a:gd name="T8" fmla="*/ 0 w 66"/>
                <a:gd name="T9" fmla="*/ 54 h 54"/>
                <a:gd name="T10" fmla="*/ 66 w 66"/>
                <a:gd name="T11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54">
                  <a:moveTo>
                    <a:pt x="66" y="54"/>
                  </a:moveTo>
                  <a:cubicBezTo>
                    <a:pt x="66" y="12"/>
                    <a:pt x="66" y="12"/>
                    <a:pt x="66" y="12"/>
                  </a:cubicBezTo>
                  <a:cubicBezTo>
                    <a:pt x="66" y="6"/>
                    <a:pt x="61" y="0"/>
                    <a:pt x="5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4"/>
                    <a:pt x="0" y="54"/>
                    <a:pt x="0" y="54"/>
                  </a:cubicBezTo>
                  <a:lnTo>
                    <a:pt x="66" y="5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  <a:sym typeface="Arial" panose="020B0604020202020204"/>
              </a:endParaRPr>
            </a:p>
          </p:txBody>
        </p:sp>
        <p:sp>
          <p:nvSpPr>
            <p:cNvPr id="71" name="Freeform 23"/>
            <p:cNvSpPr/>
            <p:nvPr/>
          </p:nvSpPr>
          <p:spPr bwMode="auto">
            <a:xfrm>
              <a:off x="6602694" y="1037758"/>
              <a:ext cx="233363" cy="192088"/>
            </a:xfrm>
            <a:custGeom>
              <a:avLst/>
              <a:gdLst>
                <a:gd name="T0" fmla="*/ 0 w 66"/>
                <a:gd name="T1" fmla="*/ 0 h 54"/>
                <a:gd name="T2" fmla="*/ 0 w 66"/>
                <a:gd name="T3" fmla="*/ 54 h 54"/>
                <a:gd name="T4" fmla="*/ 54 w 66"/>
                <a:gd name="T5" fmla="*/ 54 h 54"/>
                <a:gd name="T6" fmla="*/ 66 w 66"/>
                <a:gd name="T7" fmla="*/ 42 h 54"/>
                <a:gd name="T8" fmla="*/ 66 w 66"/>
                <a:gd name="T9" fmla="*/ 0 h 54"/>
                <a:gd name="T10" fmla="*/ 0 w 66"/>
                <a:gd name="T1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54">
                  <a:moveTo>
                    <a:pt x="0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61" y="54"/>
                    <a:pt x="66" y="49"/>
                    <a:pt x="66" y="42"/>
                  </a:cubicBezTo>
                  <a:cubicBezTo>
                    <a:pt x="66" y="0"/>
                    <a:pt x="66" y="0"/>
                    <a:pt x="6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  <a:sym typeface="Arial" panose="020B0604020202020204"/>
              </a:endParaRPr>
            </a:p>
          </p:txBody>
        </p:sp>
        <p:sp>
          <p:nvSpPr>
            <p:cNvPr id="72" name="Freeform 24"/>
            <p:cNvSpPr/>
            <p:nvPr/>
          </p:nvSpPr>
          <p:spPr bwMode="auto">
            <a:xfrm>
              <a:off x="6326469" y="804395"/>
              <a:ext cx="233363" cy="192088"/>
            </a:xfrm>
            <a:custGeom>
              <a:avLst/>
              <a:gdLst>
                <a:gd name="T0" fmla="*/ 66 w 66"/>
                <a:gd name="T1" fmla="*/ 54 h 54"/>
                <a:gd name="T2" fmla="*/ 66 w 66"/>
                <a:gd name="T3" fmla="*/ 0 h 54"/>
                <a:gd name="T4" fmla="*/ 12 w 66"/>
                <a:gd name="T5" fmla="*/ 0 h 54"/>
                <a:gd name="T6" fmla="*/ 0 w 66"/>
                <a:gd name="T7" fmla="*/ 12 h 54"/>
                <a:gd name="T8" fmla="*/ 0 w 66"/>
                <a:gd name="T9" fmla="*/ 54 h 54"/>
                <a:gd name="T10" fmla="*/ 66 w 66"/>
                <a:gd name="T11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54">
                  <a:moveTo>
                    <a:pt x="66" y="54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54"/>
                    <a:pt x="0" y="54"/>
                    <a:pt x="0" y="54"/>
                  </a:cubicBezTo>
                  <a:lnTo>
                    <a:pt x="66" y="5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  <a:sym typeface="Arial" panose="020B0604020202020204"/>
              </a:endParaRPr>
            </a:p>
          </p:txBody>
        </p:sp>
        <p:sp>
          <p:nvSpPr>
            <p:cNvPr id="73" name="Freeform 25"/>
            <p:cNvSpPr/>
            <p:nvPr/>
          </p:nvSpPr>
          <p:spPr bwMode="auto">
            <a:xfrm>
              <a:off x="6326469" y="1037758"/>
              <a:ext cx="233363" cy="192088"/>
            </a:xfrm>
            <a:custGeom>
              <a:avLst/>
              <a:gdLst>
                <a:gd name="T0" fmla="*/ 0 w 66"/>
                <a:gd name="T1" fmla="*/ 0 h 54"/>
                <a:gd name="T2" fmla="*/ 0 w 66"/>
                <a:gd name="T3" fmla="*/ 42 h 54"/>
                <a:gd name="T4" fmla="*/ 12 w 66"/>
                <a:gd name="T5" fmla="*/ 54 h 54"/>
                <a:gd name="T6" fmla="*/ 66 w 66"/>
                <a:gd name="T7" fmla="*/ 54 h 54"/>
                <a:gd name="T8" fmla="*/ 66 w 66"/>
                <a:gd name="T9" fmla="*/ 0 h 54"/>
                <a:gd name="T10" fmla="*/ 0 w 66"/>
                <a:gd name="T1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54">
                  <a:moveTo>
                    <a:pt x="0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9"/>
                    <a:pt x="5" y="54"/>
                    <a:pt x="12" y="54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66" y="0"/>
                    <a:pt x="66" y="0"/>
                    <a:pt x="6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  <a:sym typeface="Arial" panose="020B0604020202020204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3780816" y="4818045"/>
            <a:ext cx="550863" cy="466725"/>
            <a:chOff x="9259888" y="3257550"/>
            <a:chExt cx="550863" cy="466725"/>
          </a:xfrm>
          <a:solidFill>
            <a:srgbClr val="59AFD8"/>
          </a:solidFill>
        </p:grpSpPr>
        <p:sp>
          <p:nvSpPr>
            <p:cNvPr id="75" name="Rectangle 111"/>
            <p:cNvSpPr>
              <a:spLocks noChangeArrowheads="1"/>
            </p:cNvSpPr>
            <p:nvPr/>
          </p:nvSpPr>
          <p:spPr bwMode="auto">
            <a:xfrm>
              <a:off x="9366251" y="3468688"/>
              <a:ext cx="41275" cy="857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  <a:sym typeface="Arial" panose="020B0604020202020204"/>
              </a:endParaRPr>
            </a:p>
          </p:txBody>
        </p:sp>
        <p:sp>
          <p:nvSpPr>
            <p:cNvPr id="76" name="Freeform 112"/>
            <p:cNvSpPr>
              <a:spLocks noEditPoints="1"/>
            </p:cNvSpPr>
            <p:nvPr/>
          </p:nvSpPr>
          <p:spPr bwMode="auto">
            <a:xfrm>
              <a:off x="9259888" y="3257550"/>
              <a:ext cx="550863" cy="233363"/>
            </a:xfrm>
            <a:custGeom>
              <a:avLst/>
              <a:gdLst>
                <a:gd name="T0" fmla="*/ 114 w 156"/>
                <a:gd name="T1" fmla="*/ 24 h 66"/>
                <a:gd name="T2" fmla="*/ 114 w 156"/>
                <a:gd name="T3" fmla="*/ 23 h 66"/>
                <a:gd name="T4" fmla="*/ 114 w 156"/>
                <a:gd name="T5" fmla="*/ 18 h 66"/>
                <a:gd name="T6" fmla="*/ 96 w 156"/>
                <a:gd name="T7" fmla="*/ 0 h 66"/>
                <a:gd name="T8" fmla="*/ 60 w 156"/>
                <a:gd name="T9" fmla="*/ 0 h 66"/>
                <a:gd name="T10" fmla="*/ 42 w 156"/>
                <a:gd name="T11" fmla="*/ 18 h 66"/>
                <a:gd name="T12" fmla="*/ 42 w 156"/>
                <a:gd name="T13" fmla="*/ 24 h 66"/>
                <a:gd name="T14" fmla="*/ 0 w 156"/>
                <a:gd name="T15" fmla="*/ 24 h 66"/>
                <a:gd name="T16" fmla="*/ 0 w 156"/>
                <a:gd name="T17" fmla="*/ 66 h 66"/>
                <a:gd name="T18" fmla="*/ 24 w 156"/>
                <a:gd name="T19" fmla="*/ 66 h 66"/>
                <a:gd name="T20" fmla="*/ 24 w 156"/>
                <a:gd name="T21" fmla="*/ 54 h 66"/>
                <a:gd name="T22" fmla="*/ 48 w 156"/>
                <a:gd name="T23" fmla="*/ 54 h 66"/>
                <a:gd name="T24" fmla="*/ 48 w 156"/>
                <a:gd name="T25" fmla="*/ 66 h 66"/>
                <a:gd name="T26" fmla="*/ 108 w 156"/>
                <a:gd name="T27" fmla="*/ 66 h 66"/>
                <a:gd name="T28" fmla="*/ 108 w 156"/>
                <a:gd name="T29" fmla="*/ 54 h 66"/>
                <a:gd name="T30" fmla="*/ 132 w 156"/>
                <a:gd name="T31" fmla="*/ 54 h 66"/>
                <a:gd name="T32" fmla="*/ 132 w 156"/>
                <a:gd name="T33" fmla="*/ 66 h 66"/>
                <a:gd name="T34" fmla="*/ 156 w 156"/>
                <a:gd name="T35" fmla="*/ 66 h 66"/>
                <a:gd name="T36" fmla="*/ 156 w 156"/>
                <a:gd name="T37" fmla="*/ 24 h 66"/>
                <a:gd name="T38" fmla="*/ 114 w 156"/>
                <a:gd name="T39" fmla="*/ 24 h 66"/>
                <a:gd name="T40" fmla="*/ 54 w 156"/>
                <a:gd name="T41" fmla="*/ 18 h 66"/>
                <a:gd name="T42" fmla="*/ 60 w 156"/>
                <a:gd name="T43" fmla="*/ 12 h 66"/>
                <a:gd name="T44" fmla="*/ 96 w 156"/>
                <a:gd name="T45" fmla="*/ 12 h 66"/>
                <a:gd name="T46" fmla="*/ 102 w 156"/>
                <a:gd name="T47" fmla="*/ 18 h 66"/>
                <a:gd name="T48" fmla="*/ 102 w 156"/>
                <a:gd name="T49" fmla="*/ 24 h 66"/>
                <a:gd name="T50" fmla="*/ 54 w 156"/>
                <a:gd name="T51" fmla="*/ 24 h 66"/>
                <a:gd name="T52" fmla="*/ 54 w 156"/>
                <a:gd name="T53" fmla="*/ 1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6" h="66">
                  <a:moveTo>
                    <a:pt x="114" y="24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4" y="6"/>
                    <a:pt x="105" y="0"/>
                    <a:pt x="96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8" y="0"/>
                    <a:pt x="42" y="9"/>
                    <a:pt x="42" y="18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108" y="66"/>
                    <a:pt x="108" y="66"/>
                    <a:pt x="108" y="66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32" y="54"/>
                    <a:pt x="132" y="54"/>
                    <a:pt x="132" y="54"/>
                  </a:cubicBezTo>
                  <a:cubicBezTo>
                    <a:pt x="132" y="66"/>
                    <a:pt x="132" y="66"/>
                    <a:pt x="132" y="66"/>
                  </a:cubicBezTo>
                  <a:cubicBezTo>
                    <a:pt x="156" y="66"/>
                    <a:pt x="156" y="66"/>
                    <a:pt x="156" y="66"/>
                  </a:cubicBezTo>
                  <a:cubicBezTo>
                    <a:pt x="156" y="24"/>
                    <a:pt x="156" y="24"/>
                    <a:pt x="156" y="24"/>
                  </a:cubicBezTo>
                  <a:lnTo>
                    <a:pt x="114" y="24"/>
                  </a:lnTo>
                  <a:close/>
                  <a:moveTo>
                    <a:pt x="54" y="18"/>
                  </a:moveTo>
                  <a:cubicBezTo>
                    <a:pt x="54" y="18"/>
                    <a:pt x="54" y="12"/>
                    <a:pt x="60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102" y="12"/>
                    <a:pt x="102" y="18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54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  <a:sym typeface="Arial" panose="020B0604020202020204"/>
              </a:endParaRPr>
            </a:p>
          </p:txBody>
        </p:sp>
        <p:sp>
          <p:nvSpPr>
            <p:cNvPr id="77" name="Freeform 113"/>
            <p:cNvSpPr/>
            <p:nvPr/>
          </p:nvSpPr>
          <p:spPr bwMode="auto">
            <a:xfrm>
              <a:off x="9280526" y="3511550"/>
              <a:ext cx="509588" cy="212725"/>
            </a:xfrm>
            <a:custGeom>
              <a:avLst/>
              <a:gdLst>
                <a:gd name="T0" fmla="*/ 281 w 321"/>
                <a:gd name="T1" fmla="*/ 40 h 134"/>
                <a:gd name="T2" fmla="*/ 227 w 321"/>
                <a:gd name="T3" fmla="*/ 40 h 134"/>
                <a:gd name="T4" fmla="*/ 227 w 321"/>
                <a:gd name="T5" fmla="*/ 0 h 134"/>
                <a:gd name="T6" fmla="*/ 94 w 321"/>
                <a:gd name="T7" fmla="*/ 0 h 134"/>
                <a:gd name="T8" fmla="*/ 94 w 321"/>
                <a:gd name="T9" fmla="*/ 40 h 134"/>
                <a:gd name="T10" fmla="*/ 40 w 321"/>
                <a:gd name="T11" fmla="*/ 40 h 134"/>
                <a:gd name="T12" fmla="*/ 40 w 321"/>
                <a:gd name="T13" fmla="*/ 0 h 134"/>
                <a:gd name="T14" fmla="*/ 0 w 321"/>
                <a:gd name="T15" fmla="*/ 0 h 134"/>
                <a:gd name="T16" fmla="*/ 0 w 321"/>
                <a:gd name="T17" fmla="*/ 134 h 134"/>
                <a:gd name="T18" fmla="*/ 321 w 321"/>
                <a:gd name="T19" fmla="*/ 134 h 134"/>
                <a:gd name="T20" fmla="*/ 321 w 321"/>
                <a:gd name="T21" fmla="*/ 0 h 134"/>
                <a:gd name="T22" fmla="*/ 281 w 321"/>
                <a:gd name="T23" fmla="*/ 0 h 134"/>
                <a:gd name="T24" fmla="*/ 281 w 321"/>
                <a:gd name="T25" fmla="*/ 4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1" h="134">
                  <a:moveTo>
                    <a:pt x="281" y="40"/>
                  </a:moveTo>
                  <a:lnTo>
                    <a:pt x="227" y="40"/>
                  </a:lnTo>
                  <a:lnTo>
                    <a:pt x="227" y="0"/>
                  </a:lnTo>
                  <a:lnTo>
                    <a:pt x="94" y="0"/>
                  </a:lnTo>
                  <a:lnTo>
                    <a:pt x="94" y="40"/>
                  </a:lnTo>
                  <a:lnTo>
                    <a:pt x="40" y="40"/>
                  </a:lnTo>
                  <a:lnTo>
                    <a:pt x="40" y="0"/>
                  </a:lnTo>
                  <a:lnTo>
                    <a:pt x="0" y="0"/>
                  </a:lnTo>
                  <a:lnTo>
                    <a:pt x="0" y="134"/>
                  </a:lnTo>
                  <a:lnTo>
                    <a:pt x="321" y="134"/>
                  </a:lnTo>
                  <a:lnTo>
                    <a:pt x="321" y="0"/>
                  </a:lnTo>
                  <a:lnTo>
                    <a:pt x="281" y="0"/>
                  </a:lnTo>
                  <a:lnTo>
                    <a:pt x="281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  <a:sym typeface="Arial" panose="020B0604020202020204"/>
              </a:endParaRPr>
            </a:p>
          </p:txBody>
        </p:sp>
        <p:sp>
          <p:nvSpPr>
            <p:cNvPr id="78" name="Rectangle 114"/>
            <p:cNvSpPr>
              <a:spLocks noChangeArrowheads="1"/>
            </p:cNvSpPr>
            <p:nvPr/>
          </p:nvSpPr>
          <p:spPr bwMode="auto">
            <a:xfrm>
              <a:off x="9663113" y="3468688"/>
              <a:ext cx="41275" cy="857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  <a:sym typeface="Arial" panose="020B0604020202020204"/>
              </a:endParaRPr>
            </a:p>
          </p:txBody>
        </p:sp>
      </p:grpSp>
      <p:sp>
        <p:nvSpPr>
          <p:cNvPr id="38921" name="Freeform 31"/>
          <p:cNvSpPr/>
          <p:nvPr/>
        </p:nvSpPr>
        <p:spPr>
          <a:xfrm>
            <a:off x="4775200" y="3596452"/>
            <a:ext cx="509588" cy="5095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44" h="144">
                <a:moveTo>
                  <a:pt x="72" y="36"/>
                </a:moveTo>
                <a:cubicBezTo>
                  <a:pt x="48" y="0"/>
                  <a:pt x="0" y="21"/>
                  <a:pt x="0" y="61"/>
                </a:cubicBezTo>
                <a:cubicBezTo>
                  <a:pt x="0" y="87"/>
                  <a:pt x="24" y="106"/>
                  <a:pt x="42" y="120"/>
                </a:cubicBezTo>
                <a:cubicBezTo>
                  <a:pt x="61" y="135"/>
                  <a:pt x="66" y="138"/>
                  <a:pt x="72" y="144"/>
                </a:cubicBezTo>
                <a:cubicBezTo>
                  <a:pt x="78" y="138"/>
                  <a:pt x="83" y="135"/>
                  <a:pt x="102" y="120"/>
                </a:cubicBezTo>
                <a:cubicBezTo>
                  <a:pt x="120" y="106"/>
                  <a:pt x="144" y="87"/>
                  <a:pt x="144" y="60"/>
                </a:cubicBezTo>
                <a:cubicBezTo>
                  <a:pt x="144" y="21"/>
                  <a:pt x="96" y="0"/>
                  <a:pt x="72" y="36"/>
                </a:cubicBezTo>
              </a:path>
            </a:pathLst>
          </a:custGeom>
          <a:solidFill>
            <a:srgbClr val="53ABD2"/>
          </a:solidFill>
          <a:ln w="9525">
            <a:noFill/>
          </a:ln>
        </p:spPr>
        <p:txBody>
          <a:bodyPr/>
          <a:lstStyle/>
          <a:p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7" name="文本框 22"/>
          <p:cNvSpPr txBox="1"/>
          <p:nvPr/>
        </p:nvSpPr>
        <p:spPr>
          <a:xfrm>
            <a:off x="5222337" y="923210"/>
            <a:ext cx="4767076" cy="863144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entury Gothic" panose="020B0502020202020204" pitchFamily="34" charset="0"/>
              </a:rPr>
              <a:t>lack of an organized system to browse the desired cuisines based on ratings and menu and get it delivered home</a:t>
            </a:r>
          </a:p>
        </p:txBody>
      </p:sp>
      <p:sp>
        <p:nvSpPr>
          <p:cNvPr id="41" name="文本框 22"/>
          <p:cNvSpPr txBox="1"/>
          <p:nvPr/>
        </p:nvSpPr>
        <p:spPr>
          <a:xfrm>
            <a:off x="6985029" y="1880038"/>
            <a:ext cx="4767077" cy="927080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Century Gothic" panose="020B0502020202020204" pitchFamily="34" charset="0"/>
              </a:rPr>
              <a:t>Welcome to Restaurant Food delivery Management System </a:t>
            </a:r>
            <a:r>
              <a:rPr lang="en-US" altLang="zh-CN" sz="1400" dirty="0">
                <a:latin typeface="Century Gothic" panose="020B0502020202020204" pitchFamily="34" charset="0"/>
              </a:rPr>
              <a:t>–</a:t>
            </a:r>
            <a:r>
              <a:rPr lang="en-US" altLang="zh-CN" sz="1200" dirty="0">
                <a:latin typeface="Century Gothic" panose="020B0502020202020204" pitchFamily="34" charset="0"/>
              </a:rPr>
              <a:t> a centralized system which helps in ordering food online and helps user in making a food choices based on previous order history </a:t>
            </a:r>
          </a:p>
        </p:txBody>
      </p:sp>
      <p:sp>
        <p:nvSpPr>
          <p:cNvPr id="44" name="文本框 22"/>
          <p:cNvSpPr txBox="1"/>
          <p:nvPr/>
        </p:nvSpPr>
        <p:spPr>
          <a:xfrm>
            <a:off x="5966451" y="2975973"/>
            <a:ext cx="4767076" cy="671334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Century Gothic" panose="020B0502020202020204" pitchFamily="34" charset="0"/>
              </a:rPr>
              <a:t>Security and Automation </a:t>
            </a:r>
            <a:r>
              <a:rPr lang="en-US" altLang="zh-CN" sz="1200" dirty="0">
                <a:latin typeface="Century Gothic" panose="020B0502020202020204" pitchFamily="34" charset="0"/>
              </a:rPr>
              <a:t>– Credentials of the database users have been encrypted and created automated flows to ease the task of database admin</a:t>
            </a:r>
          </a:p>
        </p:txBody>
      </p:sp>
      <p:sp>
        <p:nvSpPr>
          <p:cNvPr id="47" name="文本框 22"/>
          <p:cNvSpPr txBox="1"/>
          <p:nvPr/>
        </p:nvSpPr>
        <p:spPr>
          <a:xfrm>
            <a:off x="7123921" y="3737955"/>
            <a:ext cx="4767076" cy="671334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Century Gothic" panose="020B0502020202020204" pitchFamily="34" charset="0"/>
              </a:rPr>
              <a:t>Delivery Tracking </a:t>
            </a:r>
            <a:r>
              <a:rPr lang="en-US" altLang="zh-CN" sz="1200" dirty="0">
                <a:latin typeface="Century Gothic" panose="020B0502020202020204" pitchFamily="34" charset="0"/>
              </a:rPr>
              <a:t>– Our system helps in tracking the delivery times of each order and based on this information we can figure out the performance of the delivery partner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034070" y="218167"/>
            <a:ext cx="6753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  <a:latin typeface="+mj-lt"/>
              </a:rPr>
              <a:t>OBJECTIVE AND PROBLEMS ADDRESSED</a:t>
            </a:r>
            <a:endParaRPr lang="zh-CN" altLang="en-US" sz="3200" b="1" dirty="0">
              <a:solidFill>
                <a:srgbClr val="59AFD8"/>
              </a:solidFill>
              <a:latin typeface="+mj-lt"/>
            </a:endParaRPr>
          </a:p>
        </p:txBody>
      </p:sp>
      <p:sp>
        <p:nvSpPr>
          <p:cNvPr id="50" name="文本框 22">
            <a:extLst>
              <a:ext uri="{FF2B5EF4-FFF2-40B4-BE49-F238E27FC236}">
                <a16:creationId xmlns:a16="http://schemas.microsoft.com/office/drawing/2014/main" id="{05A70F46-A272-6743-9B86-0F937DA69C6C}"/>
              </a:ext>
            </a:extLst>
          </p:cNvPr>
          <p:cNvSpPr txBox="1"/>
          <p:nvPr/>
        </p:nvSpPr>
        <p:spPr>
          <a:xfrm>
            <a:off x="5920155" y="4518037"/>
            <a:ext cx="4767076" cy="1054953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Century Gothic" panose="020B0502020202020204" pitchFamily="34" charset="0"/>
              </a:rPr>
              <a:t>Feedback Mechanism </a:t>
            </a:r>
            <a:r>
              <a:rPr lang="en-US" altLang="zh-CN" sz="1200" dirty="0">
                <a:latin typeface="Century Gothic" panose="020B0502020202020204" pitchFamily="34" charset="0"/>
              </a:rPr>
              <a:t>– Customer can share the feedback after receiving the order which helps various restaurants to improve their performance and it will also help customers with information of good restaurants.</a:t>
            </a:r>
          </a:p>
          <a:p>
            <a:endParaRPr lang="en-US" altLang="zh-CN" sz="1200" dirty="0">
              <a:latin typeface="Century Gothic" panose="020B0502020202020204" pitchFamily="34" charset="0"/>
            </a:endParaRPr>
          </a:p>
        </p:txBody>
      </p:sp>
      <p:sp>
        <p:nvSpPr>
          <p:cNvPr id="52" name="文本框 22">
            <a:extLst>
              <a:ext uri="{FF2B5EF4-FFF2-40B4-BE49-F238E27FC236}">
                <a16:creationId xmlns:a16="http://schemas.microsoft.com/office/drawing/2014/main" id="{5BCE69D0-B8A2-2F40-838F-B6A618C89691}"/>
              </a:ext>
            </a:extLst>
          </p:cNvPr>
          <p:cNvSpPr txBox="1"/>
          <p:nvPr/>
        </p:nvSpPr>
        <p:spPr>
          <a:xfrm>
            <a:off x="7135496" y="5493633"/>
            <a:ext cx="4481644" cy="671334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Century Gothic" panose="020B0502020202020204" pitchFamily="34" charset="0"/>
              </a:rPr>
              <a:t>Data Visualization </a:t>
            </a:r>
            <a:r>
              <a:rPr lang="en-US" altLang="zh-CN" sz="1200" dirty="0">
                <a:latin typeface="Century Gothic" panose="020B0502020202020204" pitchFamily="34" charset="0"/>
              </a:rPr>
              <a:t>- Graphs, charts can be used to analyze trends , feedback which helps businesses make critical decision to improve their service.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FC7E31-02A2-3B44-9F42-07E2C8327F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31" t="8010" r="7996" b="8651"/>
          <a:stretch/>
        </p:blipFill>
        <p:spPr>
          <a:xfrm>
            <a:off x="3559360" y="1086881"/>
            <a:ext cx="1246291" cy="7666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814A89-C4F0-FC4C-93E2-20ADFC624F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94" t="18766" r="10048" b="10718"/>
          <a:stretch/>
        </p:blipFill>
        <p:spPr>
          <a:xfrm>
            <a:off x="5154329" y="1976196"/>
            <a:ext cx="1808894" cy="8784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内容占位符 4" descr="图示, 示意图&#10;&#10;描述已自动生成">
            <a:extLst>
              <a:ext uri="{FF2B5EF4-FFF2-40B4-BE49-F238E27FC236}">
                <a16:creationId xmlns:a16="http://schemas.microsoft.com/office/drawing/2014/main" id="{5D47D243-EEF5-654F-B021-7476B71BE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896" y="425925"/>
            <a:ext cx="7889829" cy="6299698"/>
          </a:xfrm>
          <a:prstGeom prst="rect">
            <a:avLst/>
          </a:prstGeom>
        </p:spPr>
      </p:pic>
      <p:sp>
        <p:nvSpPr>
          <p:cNvPr id="34" name="TextBox 32">
            <a:extLst>
              <a:ext uri="{FF2B5EF4-FFF2-40B4-BE49-F238E27FC236}">
                <a16:creationId xmlns:a16="http://schemas.microsoft.com/office/drawing/2014/main" id="{FDD307CF-8B52-5247-A730-84EFA14AD3F2}"/>
              </a:ext>
            </a:extLst>
          </p:cNvPr>
          <p:cNvSpPr txBox="1"/>
          <p:nvPr/>
        </p:nvSpPr>
        <p:spPr>
          <a:xfrm>
            <a:off x="647992" y="425925"/>
            <a:ext cx="287700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800" b="1" dirty="0">
                <a:solidFill>
                  <a:srgbClr val="59AFD8"/>
                </a:solidFill>
                <a:latin typeface="+mj-lt"/>
              </a:rPr>
              <a:t>E-R DIAGRAM</a:t>
            </a:r>
            <a:endParaRPr lang="zh-CN" altLang="en-US" sz="3800" b="1" dirty="0">
              <a:solidFill>
                <a:srgbClr val="59AFD8"/>
              </a:solidFill>
              <a:latin typeface="+mj-lt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B6CEEE5E-FBB3-0544-9310-B8E1D37D0402}"/>
              </a:ext>
            </a:extLst>
          </p:cNvPr>
          <p:cNvSpPr txBox="1"/>
          <p:nvPr/>
        </p:nvSpPr>
        <p:spPr>
          <a:xfrm>
            <a:off x="684224" y="1399576"/>
            <a:ext cx="3391830" cy="2549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  <a:sym typeface="Arial" panose="020B0604020202020204"/>
              </a:rPr>
              <a:t>Entity Relationship Diagram is the absolute key to a proficient, organized database design.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  <a:sym typeface="Arial" panose="020B0604020202020204"/>
              </a:rPr>
              <a:t>It’s essential for modeling the data stored in a database.</a:t>
            </a:r>
            <a:endParaRPr lang="en-AU" sz="2000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  <a:ea typeface="微软雅黑" panose="020B0503020204020204" charset="-122"/>
              <a:cs typeface="+mn-ea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86" name="组合 3"/>
          <p:cNvGrpSpPr/>
          <p:nvPr/>
        </p:nvGrpSpPr>
        <p:grpSpPr>
          <a:xfrm flipH="1">
            <a:off x="11182350" y="0"/>
            <a:ext cx="1009650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AE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3" y="0"/>
              <a:ext cx="2972071" cy="2972068"/>
            </a:xfrm>
            <a:prstGeom prst="rtTriangle">
              <a:avLst/>
            </a:prstGeom>
            <a:solidFill>
              <a:srgbClr val="53AB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41987" name="组合 14"/>
          <p:cNvGrpSpPr/>
          <p:nvPr/>
        </p:nvGrpSpPr>
        <p:grpSpPr>
          <a:xfrm flipV="1">
            <a:off x="0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AE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53AB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sp>
        <p:nvSpPr>
          <p:cNvPr id="46" name="TextBox 32">
            <a:extLst>
              <a:ext uri="{FF2B5EF4-FFF2-40B4-BE49-F238E27FC236}">
                <a16:creationId xmlns:a16="http://schemas.microsoft.com/office/drawing/2014/main" id="{AA9CDED6-3C9B-CA44-A126-FAE5122C575B}"/>
              </a:ext>
            </a:extLst>
          </p:cNvPr>
          <p:cNvSpPr txBox="1"/>
          <p:nvPr/>
        </p:nvSpPr>
        <p:spPr>
          <a:xfrm>
            <a:off x="647992" y="425925"/>
            <a:ext cx="3090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59AFD8"/>
                </a:solidFill>
                <a:latin typeface="+mj-lt"/>
              </a:rPr>
              <a:t>DDL STATEMENTS</a:t>
            </a:r>
            <a:endParaRPr lang="zh-CN" altLang="en-US" sz="3200" b="1" dirty="0">
              <a:solidFill>
                <a:srgbClr val="59AFD8"/>
              </a:solidFill>
              <a:latin typeface="+mj-lt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EA2B1D3E-5C7A-3742-A3CD-7CFDC2C8DD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212896"/>
              </p:ext>
            </p:extLst>
          </p:nvPr>
        </p:nvGraphicFramePr>
        <p:xfrm>
          <a:off x="206829" y="1702239"/>
          <a:ext cx="4146605" cy="38362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455">
                  <a:extLst>
                    <a:ext uri="{9D8B030D-6E8A-4147-A177-3AD203B41FA5}">
                      <a16:colId xmlns:a16="http://schemas.microsoft.com/office/drawing/2014/main" val="1125346743"/>
                    </a:ext>
                  </a:extLst>
                </a:gridCol>
                <a:gridCol w="530871">
                  <a:extLst>
                    <a:ext uri="{9D8B030D-6E8A-4147-A177-3AD203B41FA5}">
                      <a16:colId xmlns:a16="http://schemas.microsoft.com/office/drawing/2014/main" val="1440121353"/>
                    </a:ext>
                  </a:extLst>
                </a:gridCol>
                <a:gridCol w="668655">
                  <a:extLst>
                    <a:ext uri="{9D8B030D-6E8A-4147-A177-3AD203B41FA5}">
                      <a16:colId xmlns:a16="http://schemas.microsoft.com/office/drawing/2014/main" val="2875925082"/>
                    </a:ext>
                  </a:extLst>
                </a:gridCol>
                <a:gridCol w="1084624">
                  <a:extLst>
                    <a:ext uri="{9D8B030D-6E8A-4147-A177-3AD203B41FA5}">
                      <a16:colId xmlns:a16="http://schemas.microsoft.com/office/drawing/2014/main" val="762661048"/>
                    </a:ext>
                  </a:extLst>
                </a:gridCol>
              </a:tblGrid>
              <a:tr h="306128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Table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FK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Constraints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086877"/>
                  </a:ext>
                </a:extLst>
              </a:tr>
              <a:tr h="300326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1106273"/>
                  </a:ext>
                </a:extLst>
              </a:tr>
              <a:tr h="287933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Customer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477700"/>
                  </a:ext>
                </a:extLst>
              </a:tr>
              <a:tr h="338528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[Restaurant Manager]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261486"/>
                  </a:ext>
                </a:extLst>
              </a:tr>
              <a:tr h="323808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[Delivery Partner]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634031"/>
                  </a:ext>
                </a:extLst>
              </a:tr>
              <a:tr h="3810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Restaurant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418556"/>
                  </a:ext>
                </a:extLst>
              </a:tr>
              <a:tr h="246037"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[Payment Options]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564840"/>
                  </a:ext>
                </a:extLst>
              </a:tr>
              <a:tr h="337457"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[Delivery Address]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230121"/>
                  </a:ext>
                </a:extLst>
              </a:tr>
              <a:tr h="2569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Menu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881037"/>
                  </a:ext>
                </a:extLst>
              </a:tr>
              <a:tr h="337457"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[Order]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Yes(5)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972107"/>
                  </a:ext>
                </a:extLst>
              </a:tr>
              <a:tr h="337457"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[Order Line]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Yes(2)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867113"/>
                  </a:ext>
                </a:extLst>
              </a:tr>
              <a:tr h="3374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entury Gothic" panose="020B0502020202020204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12861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A810E7E-B9CC-C344-9C5F-C7A4BA4DC857}"/>
              </a:ext>
            </a:extLst>
          </p:cNvPr>
          <p:cNvSpPr txBox="1"/>
          <p:nvPr/>
        </p:nvSpPr>
        <p:spPr>
          <a:xfrm>
            <a:off x="647992" y="1117312"/>
            <a:ext cx="77552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entury Gothic" panose="020B0502020202020204" pitchFamily="34" charset="0"/>
              </a:rPr>
              <a:t>Our database system, is made up of the following table and their definitions -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B599AB-9633-A144-849B-FF55BA9896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266" r="12828"/>
          <a:stretch/>
        </p:blipFill>
        <p:spPr>
          <a:xfrm>
            <a:off x="4294741" y="1641522"/>
            <a:ext cx="3953895" cy="46742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CE617D-EA8A-8D41-AD06-1F43CFB28F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7259" y="1576552"/>
            <a:ext cx="4294741" cy="4761763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FFC4CA9-54AB-1843-B278-3DFFA59EDC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902855"/>
              </p:ext>
            </p:extLst>
          </p:nvPr>
        </p:nvGraphicFramePr>
        <p:xfrm>
          <a:off x="3738133" y="552584"/>
          <a:ext cx="318744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0404">
                  <a:extLst>
                    <a:ext uri="{9D8B030D-6E8A-4147-A177-3AD203B41FA5}">
                      <a16:colId xmlns:a16="http://schemas.microsoft.com/office/drawing/2014/main" val="2903621015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30720076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Century Gothic" panose="020B0502020202020204" pitchFamily="34" charset="0"/>
                        </a:rPr>
                        <a:t>Tables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Century Gothic" panose="020B0502020202020204" pitchFamily="34" charset="0"/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27929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7" t="-4485" b="44802"/>
          <a:stretch>
            <a:fillRect/>
          </a:stretch>
        </p:blipFill>
        <p:spPr>
          <a:xfrm rot="15420829">
            <a:off x="11210402" y="902204"/>
            <a:ext cx="1867963" cy="173486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26" y="5045386"/>
            <a:ext cx="980584" cy="970412"/>
          </a:xfrm>
          <a:prstGeom prst="rect">
            <a:avLst/>
          </a:prstGeom>
        </p:spPr>
      </p:pic>
      <p:sp>
        <p:nvSpPr>
          <p:cNvPr id="10" name="TextBox 570"/>
          <p:cNvSpPr txBox="1"/>
          <p:nvPr/>
        </p:nvSpPr>
        <p:spPr>
          <a:xfrm>
            <a:off x="3653972" y="296921"/>
            <a:ext cx="45177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spc="-300" dirty="0">
                <a:solidFill>
                  <a:srgbClr val="59AFD8"/>
                </a:solidFill>
                <a:latin typeface="+mj-lt"/>
                <a:ea typeface="微软雅黑" panose="020B0503020204020204" charset="-122"/>
                <a:sym typeface="Arial" panose="020B0604020202020204"/>
              </a:rPr>
              <a:t>STORED PROCEDURES</a:t>
            </a:r>
            <a:endParaRPr lang="zh-CN" altLang="en-US" sz="4400" b="1" spc="-300" dirty="0">
              <a:solidFill>
                <a:srgbClr val="59AFD8"/>
              </a:solidFill>
              <a:latin typeface="+mj-lt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Text Placeholder 11"/>
          <p:cNvSpPr txBox="1"/>
          <p:nvPr/>
        </p:nvSpPr>
        <p:spPr>
          <a:xfrm>
            <a:off x="770039" y="5182099"/>
            <a:ext cx="7315488" cy="6969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300" b="1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GetOrderHistory</a:t>
            </a:r>
            <a:r>
              <a:rPr lang="en-US" altLang="zh-CN" sz="13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 - </a:t>
            </a:r>
            <a:r>
              <a:rPr lang="en-US" altLang="zh-CN" sz="13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This SP helps us to retrieve the order history of a particular customer.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3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Use Case </a:t>
            </a:r>
            <a:r>
              <a:rPr lang="en-US" altLang="zh-CN" sz="13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– To be used for fetching order history of a customer.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3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I</a:t>
            </a:r>
            <a:r>
              <a:rPr lang="en-US" altLang="zh-CN" sz="1300" b="1" dirty="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nput</a:t>
            </a:r>
            <a:r>
              <a:rPr lang="en-US" altLang="zh-CN" sz="1300" dirty="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 – </a:t>
            </a:r>
            <a:r>
              <a:rPr lang="en-US" altLang="zh-CN" sz="1300" dirty="0" err="1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CustomerId</a:t>
            </a:r>
            <a:r>
              <a:rPr lang="en-US" altLang="zh-CN" sz="1300" dirty="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	</a:t>
            </a:r>
            <a:r>
              <a:rPr lang="en-US" altLang="zh-CN" sz="1300" b="1" dirty="0" err="1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Eg.</a:t>
            </a:r>
            <a:r>
              <a:rPr lang="en-US" altLang="zh-CN" sz="1300" dirty="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 - </a:t>
            </a:r>
            <a:r>
              <a:rPr lang="en-US" sz="1300" dirty="0">
                <a:solidFill>
                  <a:schemeClr val="tx1"/>
                </a:solidFill>
                <a:latin typeface="Century Gothic" panose="020B0502020202020204" pitchFamily="34" charset="0"/>
              </a:rPr>
              <a:t>EXEC </a:t>
            </a:r>
            <a:r>
              <a:rPr lang="en-US" sz="13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GetOrderHistory</a:t>
            </a:r>
            <a:r>
              <a:rPr lang="en-US" sz="1300" dirty="0">
                <a:solidFill>
                  <a:schemeClr val="tx1"/>
                </a:solidFill>
                <a:latin typeface="Century Gothic" panose="020B0502020202020204" pitchFamily="34" charset="0"/>
              </a:rPr>
              <a:t> 0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866A45A-4BB2-504A-91A2-6BC4B668F92E}"/>
              </a:ext>
            </a:extLst>
          </p:cNvPr>
          <p:cNvSpPr txBox="1"/>
          <p:nvPr/>
        </p:nvSpPr>
        <p:spPr>
          <a:xfrm>
            <a:off x="3704804" y="2039950"/>
            <a:ext cx="8659779" cy="6968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300" b="1" dirty="0" err="1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UpdateOrderStatus</a:t>
            </a:r>
            <a:r>
              <a:rPr lang="en-US" sz="13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13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- This Stored Procedure helps us to update order status of a particular order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3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Use Case </a:t>
            </a:r>
            <a:r>
              <a:rPr lang="en-US" altLang="zh-CN" sz="13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– To be used for updating updating order status for an </a:t>
            </a:r>
            <a:r>
              <a:rPr lang="en-US" altLang="zh-CN" sz="1300" dirty="0" err="1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orderID</a:t>
            </a:r>
            <a:endParaRPr lang="en-US" altLang="zh-CN" sz="1300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charset="-122"/>
              <a:cs typeface="+mn-ea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3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Input </a:t>
            </a:r>
            <a:r>
              <a:rPr lang="en-US" altLang="zh-CN" sz="13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–  </a:t>
            </a:r>
            <a:r>
              <a:rPr lang="en-US" altLang="zh-CN" sz="1300" dirty="0" err="1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OrderId</a:t>
            </a:r>
            <a:r>
              <a:rPr lang="en-US" altLang="zh-CN" sz="13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, </a:t>
            </a:r>
            <a:r>
              <a:rPr lang="en-US" altLang="zh-CN" sz="1300" dirty="0" err="1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OrderStatus</a:t>
            </a:r>
            <a:r>
              <a:rPr lang="en-US" altLang="zh-CN" sz="13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      </a:t>
            </a:r>
            <a:r>
              <a:rPr lang="en-US" altLang="zh-CN" sz="1300" b="1" dirty="0" err="1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Eg.</a:t>
            </a:r>
            <a:r>
              <a:rPr lang="en-US" altLang="zh-CN" sz="13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 - </a:t>
            </a:r>
            <a:r>
              <a:rPr lang="en-US" sz="13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EXEC </a:t>
            </a:r>
            <a:r>
              <a:rPr lang="en-US" sz="1300" dirty="0" err="1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UpdateOrderStatus</a:t>
            </a:r>
            <a:r>
              <a:rPr lang="en-US" sz="13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 @</a:t>
            </a:r>
            <a:r>
              <a:rPr lang="en-US" sz="1300" dirty="0" err="1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OrderID</a:t>
            </a:r>
            <a:r>
              <a:rPr lang="en-US" sz="13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=2,@OrderStatus='Delivered'</a:t>
            </a:r>
            <a:r>
              <a:rPr lang="en-US" sz="1300" dirty="0">
                <a:solidFill>
                  <a:schemeClr val="accent1">
                    <a:lumMod val="75000"/>
                  </a:schemeClr>
                </a:solidFill>
              </a:rPr>
              <a:t>;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EE287D0-4F3D-3B48-8A51-10127AD9DA43}"/>
              </a:ext>
            </a:extLst>
          </p:cNvPr>
          <p:cNvSpPr txBox="1"/>
          <p:nvPr/>
        </p:nvSpPr>
        <p:spPr>
          <a:xfrm>
            <a:off x="770039" y="2942480"/>
            <a:ext cx="11217420" cy="937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300" b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GetRestaurant</a:t>
            </a:r>
            <a:r>
              <a:rPr lang="en-US" altLang="zh-CN" sz="1300" dirty="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 - This SP will help us to filter restaurants based on params.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300" b="1" dirty="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Use Case </a:t>
            </a:r>
            <a:r>
              <a:rPr lang="en-US" altLang="zh-CN" sz="1300" dirty="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– to be used to filter restaurants based on filter type and filter value.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300" b="1" dirty="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Input</a:t>
            </a:r>
            <a:r>
              <a:rPr lang="en-US" altLang="zh-CN" sz="1300" dirty="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 – </a:t>
            </a:r>
            <a:r>
              <a:rPr lang="en-US" altLang="zh-CN" sz="1300" dirty="0" err="1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FilterType</a:t>
            </a:r>
            <a:r>
              <a:rPr lang="en-US" altLang="zh-CN" sz="1300" dirty="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, </a:t>
            </a:r>
            <a:r>
              <a:rPr lang="en-US" altLang="zh-CN" sz="1300" dirty="0" err="1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FilterValue</a:t>
            </a:r>
            <a:r>
              <a:rPr lang="en-US" altLang="zh-CN" sz="1300" dirty="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         </a:t>
            </a:r>
            <a:r>
              <a:rPr lang="en-US" altLang="zh-CN" sz="1300" b="1" dirty="0" err="1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Eg.</a:t>
            </a:r>
            <a:r>
              <a:rPr lang="en-US" altLang="zh-CN" sz="1300" b="1" dirty="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 1</a:t>
            </a:r>
            <a:r>
              <a:rPr lang="en-US" altLang="zh-CN" sz="1300" dirty="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 - </a:t>
            </a:r>
            <a:r>
              <a:rPr lang="en-US" sz="1300" dirty="0">
                <a:solidFill>
                  <a:schemeClr val="tx1"/>
                </a:solidFill>
                <a:latin typeface="Century Gothic" panose="020B0502020202020204" pitchFamily="34" charset="0"/>
              </a:rPr>
              <a:t>EXEC </a:t>
            </a:r>
            <a:r>
              <a:rPr lang="en-US" sz="13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GetRestaurant</a:t>
            </a:r>
            <a:r>
              <a:rPr lang="en-US" sz="1300" dirty="0">
                <a:solidFill>
                  <a:schemeClr val="tx1"/>
                </a:solidFill>
                <a:latin typeface="Century Gothic" panose="020B0502020202020204" pitchFamily="34" charset="0"/>
              </a:rPr>
              <a:t> @</a:t>
            </a:r>
            <a:r>
              <a:rPr lang="en-US" sz="13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columnname</a:t>
            </a:r>
            <a:r>
              <a:rPr lang="en-US" sz="1300" dirty="0">
                <a:solidFill>
                  <a:schemeClr val="tx1"/>
                </a:solidFill>
                <a:latin typeface="Century Gothic" panose="020B0502020202020204" pitchFamily="34" charset="0"/>
              </a:rPr>
              <a:t>='City',@</a:t>
            </a:r>
            <a:r>
              <a:rPr lang="en-US" sz="13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columnnvalue</a:t>
            </a:r>
            <a:r>
              <a:rPr lang="en-US" sz="1300" dirty="0">
                <a:solidFill>
                  <a:schemeClr val="tx1"/>
                </a:solidFill>
                <a:latin typeface="Century Gothic" panose="020B0502020202020204" pitchFamily="34" charset="0"/>
              </a:rPr>
              <a:t>="'Boston’”</a:t>
            </a:r>
            <a:r>
              <a:rPr lang="en-US" sz="1300" dirty="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,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300" dirty="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 </a:t>
            </a:r>
            <a:r>
              <a:rPr lang="en-US" altLang="zh-CN" sz="1300" b="1" dirty="0" err="1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Eg.</a:t>
            </a:r>
            <a:r>
              <a:rPr lang="en-US" altLang="zh-CN" sz="1300" b="1" dirty="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 2 </a:t>
            </a:r>
            <a:r>
              <a:rPr lang="en-US" sz="1300" dirty="0">
                <a:solidFill>
                  <a:schemeClr val="tx1"/>
                </a:solidFill>
                <a:latin typeface="Century Gothic" panose="020B0502020202020204" pitchFamily="34" charset="0"/>
              </a:rPr>
              <a:t>EXEC </a:t>
            </a:r>
            <a:r>
              <a:rPr lang="en-US" sz="13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dbo.GetRestaurant</a:t>
            </a:r>
            <a:r>
              <a:rPr lang="en-US" sz="1300" dirty="0">
                <a:solidFill>
                  <a:schemeClr val="tx1"/>
                </a:solidFill>
                <a:latin typeface="Century Gothic" panose="020B0502020202020204" pitchFamily="34" charset="0"/>
              </a:rPr>
              <a:t> @</a:t>
            </a:r>
            <a:r>
              <a:rPr lang="en-US" sz="13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columnname</a:t>
            </a:r>
            <a:r>
              <a:rPr lang="en-US" sz="1300" dirty="0">
                <a:solidFill>
                  <a:schemeClr val="tx1"/>
                </a:solidFill>
                <a:latin typeface="Century Gothic" panose="020B0502020202020204" pitchFamily="34" charset="0"/>
              </a:rPr>
              <a:t>='</a:t>
            </a:r>
            <a:r>
              <a:rPr lang="en-US" sz="13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RestaurantType</a:t>
            </a:r>
            <a:r>
              <a:rPr lang="en-US" sz="1300" dirty="0">
                <a:solidFill>
                  <a:schemeClr val="tx1"/>
                </a:solidFill>
                <a:latin typeface="Century Gothic" panose="020B0502020202020204" pitchFamily="34" charset="0"/>
              </a:rPr>
              <a:t>',@</a:t>
            </a:r>
            <a:r>
              <a:rPr lang="en-US" sz="13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columnnvalue</a:t>
            </a:r>
            <a:r>
              <a:rPr lang="en-US" sz="1300" dirty="0">
                <a:solidFill>
                  <a:schemeClr val="tx1"/>
                </a:solidFill>
                <a:latin typeface="Century Gothic" panose="020B0502020202020204" pitchFamily="34" charset="0"/>
              </a:rPr>
              <a:t>="'Indian'"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46F868D-E43F-164B-808E-DDA6270E26AE}"/>
              </a:ext>
            </a:extLst>
          </p:cNvPr>
          <p:cNvSpPr txBox="1"/>
          <p:nvPr/>
        </p:nvSpPr>
        <p:spPr>
          <a:xfrm>
            <a:off x="3704804" y="4115805"/>
            <a:ext cx="8282655" cy="6969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300" b="1" dirty="0" err="1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UpdateOrderAmount</a:t>
            </a:r>
            <a:r>
              <a:rPr lang="en-US" altLang="zh-CN" sz="13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- This SP helps us to update order amount from all the order line items.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3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Use Case </a:t>
            </a:r>
            <a:r>
              <a:rPr lang="en-US" altLang="zh-CN" sz="13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– Use to calculate total order amount with the help of User Defined Function.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3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Input</a:t>
            </a:r>
            <a:r>
              <a:rPr lang="en-US" altLang="zh-CN" sz="13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 – Order Id	</a:t>
            </a:r>
            <a:r>
              <a:rPr lang="en-US" altLang="zh-CN" sz="1300" b="1" dirty="0" err="1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Eg.</a:t>
            </a:r>
            <a:r>
              <a:rPr lang="en-US" altLang="zh-CN" sz="13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 - </a:t>
            </a:r>
            <a:r>
              <a:rPr lang="en-US" sz="13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EXEC </a:t>
            </a:r>
            <a:r>
              <a:rPr lang="en-US" sz="1300" dirty="0" err="1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UpdateOrderAmount</a:t>
            </a:r>
            <a:r>
              <a:rPr lang="en-US" sz="13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 @</a:t>
            </a:r>
            <a:r>
              <a:rPr lang="en-US" sz="1300" dirty="0" err="1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OrderID</a:t>
            </a:r>
            <a:r>
              <a:rPr lang="en-US" sz="13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=2, @</a:t>
            </a:r>
            <a:r>
              <a:rPr lang="en-US" sz="1300" dirty="0" err="1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OrderTotal</a:t>
            </a:r>
            <a:r>
              <a:rPr lang="en-US" sz="13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 = @</a:t>
            </a:r>
            <a:r>
              <a:rPr lang="en-US" sz="1300" dirty="0" err="1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OrderTotal</a:t>
            </a:r>
            <a:r>
              <a:rPr lang="en-US" sz="13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 output;</a:t>
            </a:r>
          </a:p>
        </p:txBody>
      </p:sp>
      <p:graphicFrame>
        <p:nvGraphicFramePr>
          <p:cNvPr id="14" name="Table 3">
            <a:extLst>
              <a:ext uri="{FF2B5EF4-FFF2-40B4-BE49-F238E27FC236}">
                <a16:creationId xmlns:a16="http://schemas.microsoft.com/office/drawing/2014/main" id="{685674F2-9296-8142-9884-250BA84487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83222"/>
              </p:ext>
            </p:extLst>
          </p:nvPr>
        </p:nvGraphicFramePr>
        <p:xfrm>
          <a:off x="8495997" y="528743"/>
          <a:ext cx="318744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0404">
                  <a:extLst>
                    <a:ext uri="{9D8B030D-6E8A-4147-A177-3AD203B41FA5}">
                      <a16:colId xmlns:a16="http://schemas.microsoft.com/office/drawing/2014/main" val="1125346743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7626610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Century Gothic" panose="020B0502020202020204" pitchFamily="34" charset="0"/>
                        </a:rPr>
                        <a:t>Procedures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Century Gothic" panose="020B0502020202020204" pitchFamily="34" charset="0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261486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DEB75064-B78A-B045-984E-DB56FA61D229}"/>
              </a:ext>
            </a:extLst>
          </p:cNvPr>
          <p:cNvSpPr/>
          <p:nvPr/>
        </p:nvSpPr>
        <p:spPr>
          <a:xfrm>
            <a:off x="9393330" y="298024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solidFill>
                <a:srgbClr val="212121"/>
              </a:solidFill>
              <a:latin typeface="Menlo" panose="020B06090308040202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EA027B-D6F2-3A4A-BB81-602CC2B27C85}"/>
              </a:ext>
            </a:extLst>
          </p:cNvPr>
          <p:cNvSpPr/>
          <p:nvPr/>
        </p:nvSpPr>
        <p:spPr>
          <a:xfrm>
            <a:off x="4992130" y="5924102"/>
            <a:ext cx="7560027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 err="1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GetPaymentOptions</a:t>
            </a:r>
            <a:r>
              <a:rPr lang="en-US" sz="13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sz="13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- </a:t>
            </a:r>
            <a:r>
              <a:rPr lang="en-US" altLang="zh-CN" sz="13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This SP helps us to payment options of a customer.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3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Use Case </a:t>
            </a:r>
            <a:r>
              <a:rPr lang="en-US" altLang="zh-CN" sz="13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– to be used when fetching payment options of a customer.</a:t>
            </a:r>
          </a:p>
          <a:p>
            <a:r>
              <a:rPr lang="en-US" altLang="zh-CN" sz="13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Input</a:t>
            </a:r>
            <a:r>
              <a:rPr lang="en-US" altLang="zh-CN" sz="13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 – </a:t>
            </a:r>
            <a:r>
              <a:rPr lang="en-US" altLang="zh-CN" sz="1300" dirty="0" err="1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CustomerID</a:t>
            </a:r>
            <a:r>
              <a:rPr lang="en-US" altLang="zh-CN" sz="13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	</a:t>
            </a:r>
            <a:r>
              <a:rPr lang="en-US" altLang="zh-CN" sz="1300" dirty="0" err="1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Eg.</a:t>
            </a:r>
            <a:r>
              <a:rPr lang="en-US" altLang="zh-CN" sz="13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 - </a:t>
            </a:r>
            <a:r>
              <a:rPr lang="en-US" sz="13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EXEC </a:t>
            </a:r>
            <a:r>
              <a:rPr lang="en-US" sz="1300" dirty="0" err="1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dbo</a:t>
            </a:r>
            <a:r>
              <a:rPr lang="en-US" sz="13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. </a:t>
            </a:r>
            <a:r>
              <a:rPr lang="en-US" sz="1300" dirty="0" err="1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GetPaymentOptions</a:t>
            </a:r>
            <a:r>
              <a:rPr lang="en-US" sz="13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 @</a:t>
            </a:r>
            <a:r>
              <a:rPr lang="en-US" sz="1300" dirty="0" err="1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CustomerID</a:t>
            </a:r>
            <a:r>
              <a:rPr lang="en-US" sz="13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=10</a:t>
            </a:r>
          </a:p>
        </p:txBody>
      </p:sp>
      <p:pic>
        <p:nvPicPr>
          <p:cNvPr id="19" name="图片 1">
            <a:extLst>
              <a:ext uri="{FF2B5EF4-FFF2-40B4-BE49-F238E27FC236}">
                <a16:creationId xmlns:a16="http://schemas.microsoft.com/office/drawing/2014/main" id="{C430D825-B5A9-7A4F-8062-BFD9219E9E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7" t="-4485" b="44802"/>
          <a:stretch>
            <a:fillRect/>
          </a:stretch>
        </p:blipFill>
        <p:spPr>
          <a:xfrm rot="15420829">
            <a:off x="-439587" y="1678660"/>
            <a:ext cx="1867963" cy="1734868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709C30-832F-C748-8775-567C52FA0835}"/>
              </a:ext>
            </a:extLst>
          </p:cNvPr>
          <p:cNvSpPr txBox="1"/>
          <p:nvPr/>
        </p:nvSpPr>
        <p:spPr>
          <a:xfrm>
            <a:off x="733551" y="1020180"/>
            <a:ext cx="8659779" cy="7153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300" b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GetPassword</a:t>
            </a:r>
            <a:r>
              <a:rPr lang="en-US" sz="1300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1300" dirty="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- This SP helps us to retrieve the decrypted password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300" dirty="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Use Case – To be used for verifying user while logging them with username and password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300" dirty="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Input –  password      </a:t>
            </a:r>
            <a:r>
              <a:rPr lang="en-US" altLang="zh-CN" sz="1300" dirty="0" err="1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Eg.</a:t>
            </a:r>
            <a:r>
              <a:rPr lang="en-US" altLang="zh-CN" sz="1300" dirty="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 - </a:t>
            </a:r>
            <a:r>
              <a:rPr lang="en-US" sz="1300" dirty="0">
                <a:solidFill>
                  <a:schemeClr val="tx1"/>
                </a:solidFill>
                <a:latin typeface="Century Gothic" panose="020B0502020202020204" pitchFamily="34" charset="0"/>
              </a:rPr>
              <a:t>EXEC </a:t>
            </a:r>
            <a:r>
              <a:rPr lang="en-US" sz="1300" b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GetPassword</a:t>
            </a:r>
            <a:r>
              <a:rPr lang="en-US" sz="1300" dirty="0">
                <a:solidFill>
                  <a:schemeClr val="tx1"/>
                </a:solidFill>
                <a:latin typeface="Century Gothic" panose="020B0502020202020204" pitchFamily="34" charset="0"/>
              </a:rPr>
              <a:t> @</a:t>
            </a:r>
            <a:r>
              <a:rPr lang="en-US" sz="13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customerID</a:t>
            </a:r>
            <a:r>
              <a:rPr lang="en-US" sz="1300" dirty="0">
                <a:solidFill>
                  <a:schemeClr val="tx1"/>
                </a:solidFill>
                <a:latin typeface="Century Gothic" panose="020B0502020202020204" pitchFamily="34" charset="0"/>
              </a:rPr>
              <a:t>=2</a:t>
            </a:r>
          </a:p>
        </p:txBody>
      </p:sp>
    </p:spTree>
    <p:extLst>
      <p:ext uri="{BB962C8B-B14F-4D97-AF65-F5344CB8AC3E}">
        <p14:creationId xmlns:p14="http://schemas.microsoft.com/office/powerpoint/2010/main" val="14483298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7" t="-4485" b="44802"/>
          <a:stretch>
            <a:fillRect/>
          </a:stretch>
        </p:blipFill>
        <p:spPr>
          <a:xfrm rot="15420829">
            <a:off x="-411457" y="768036"/>
            <a:ext cx="3407027" cy="316427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745" y="351059"/>
            <a:ext cx="980584" cy="970412"/>
          </a:xfrm>
          <a:prstGeom prst="rect">
            <a:avLst/>
          </a:prstGeom>
        </p:spPr>
      </p:pic>
      <p:sp>
        <p:nvSpPr>
          <p:cNvPr id="10" name="TextBox 570"/>
          <p:cNvSpPr txBox="1"/>
          <p:nvPr/>
        </p:nvSpPr>
        <p:spPr>
          <a:xfrm>
            <a:off x="2468076" y="355996"/>
            <a:ext cx="52465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spc="-300" dirty="0">
                <a:solidFill>
                  <a:srgbClr val="59AFD8"/>
                </a:solidFill>
                <a:latin typeface="+mj-lt"/>
                <a:ea typeface="微软雅黑" panose="020B0503020204020204" charset="-122"/>
                <a:sym typeface="Arial" panose="020B0604020202020204"/>
              </a:rPr>
              <a:t>USER DEFINED FUNCTION</a:t>
            </a:r>
            <a:endParaRPr lang="zh-CN" altLang="en-US" sz="4400" b="1" spc="-300" dirty="0">
              <a:solidFill>
                <a:srgbClr val="59AFD8"/>
              </a:solidFill>
              <a:latin typeface="+mj-lt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Text Placeholder 11"/>
          <p:cNvSpPr txBox="1"/>
          <p:nvPr/>
        </p:nvSpPr>
        <p:spPr>
          <a:xfrm>
            <a:off x="1969111" y="2069827"/>
            <a:ext cx="5925857" cy="1526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400" b="1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GetOrderAmount</a:t>
            </a: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 – 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v"/>
            </a:pP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This UD function is called from a procedure-&gt; </a:t>
            </a:r>
            <a:r>
              <a:rPr lang="en-US" sz="14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UpdateOrderAmount</a:t>
            </a:r>
            <a:endParaRPr lang="en-US" altLang="zh-CN" sz="1400" dirty="0">
              <a:solidFill>
                <a:schemeClr val="tx1"/>
              </a:solidFill>
              <a:latin typeface="Century Gothic" panose="020B0502020202020204" pitchFamily="34" charset="0"/>
              <a:ea typeface="微软雅黑" panose="020B0503020204020204" charset="-122"/>
              <a:cs typeface="+mn-ea"/>
            </a:endParaRP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v"/>
            </a:pP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Using this, we calculate the </a:t>
            </a: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total order amount 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on Order using summation of price and quantity columns from Order Line and the amount based on </a:t>
            </a:r>
            <a:r>
              <a:rPr lang="en-US" altLang="zh-CN" sz="1400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OrderID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  <a:ea typeface="微软雅黑" panose="020B0503020204020204" charset="-122"/>
              <a:cs typeface="+mn-ea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6D34A2-EC9E-554D-8C35-C87EA19A51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889384"/>
              </p:ext>
            </p:extLst>
          </p:nvPr>
        </p:nvGraphicFramePr>
        <p:xfrm>
          <a:off x="7259961" y="1526694"/>
          <a:ext cx="4065373" cy="823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3211">
                  <a:extLst>
                    <a:ext uri="{9D8B030D-6E8A-4147-A177-3AD203B41FA5}">
                      <a16:colId xmlns:a16="http://schemas.microsoft.com/office/drawing/2014/main" val="204324839"/>
                    </a:ext>
                  </a:extLst>
                </a:gridCol>
                <a:gridCol w="592162">
                  <a:extLst>
                    <a:ext uri="{9D8B030D-6E8A-4147-A177-3AD203B41FA5}">
                      <a16:colId xmlns:a16="http://schemas.microsoft.com/office/drawing/2014/main" val="887877078"/>
                    </a:ext>
                  </a:extLst>
                </a:gridCol>
              </a:tblGrid>
              <a:tr h="446604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Century Gothic" panose="020B0502020202020204" pitchFamily="34" charset="0"/>
                        </a:rPr>
                        <a:t>Computed Column on UDF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Century Gothic" panose="020B0502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090175"/>
                  </a:ext>
                </a:extLst>
              </a:tr>
              <a:tr h="376874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Century Gothic" panose="020B0502020202020204" pitchFamily="34" charset="0"/>
                        </a:rPr>
                        <a:t>User Defined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Century Gothic" panose="020B0502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37173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232F039-F003-D84E-BC01-0E6A47F80DE3}"/>
              </a:ext>
            </a:extLst>
          </p:cNvPr>
          <p:cNvSpPr txBox="1"/>
          <p:nvPr/>
        </p:nvSpPr>
        <p:spPr>
          <a:xfrm>
            <a:off x="1054826" y="3796835"/>
            <a:ext cx="16614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59AFD8"/>
                </a:solidFill>
                <a:latin typeface="+mj-lt"/>
              </a:rPr>
              <a:t>VIEWS</a:t>
            </a:r>
            <a:endParaRPr lang="en-US" sz="4400" dirty="0">
              <a:latin typeface="+mj-lt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1E2B1FC-CBF5-0947-B27C-4C713EDC59CB}"/>
              </a:ext>
            </a:extLst>
          </p:cNvPr>
          <p:cNvSpPr txBox="1"/>
          <p:nvPr/>
        </p:nvSpPr>
        <p:spPr>
          <a:xfrm>
            <a:off x="1969110" y="4908781"/>
            <a:ext cx="8249927" cy="14824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b="1" dirty="0" err="1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getRestaurantProfit</a:t>
            </a:r>
            <a:r>
              <a:rPr lang="en-US" altLang="zh-CN" sz="1400" dirty="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 - This view helps us to identify the profits earned by each restaurant</a:t>
            </a:r>
          </a:p>
          <a:p>
            <a:endParaRPr lang="en-US" sz="14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r>
              <a:rPr lang="en-US" sz="1400" b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OrderFeedback</a:t>
            </a:r>
            <a:r>
              <a:rPr lang="en-US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 - This view helps us to view feedbacks for orders by all customers</a:t>
            </a:r>
            <a:endParaRPr lang="en-US" sz="14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endParaRPr lang="en-US" sz="14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r>
              <a:rPr lang="en-US" sz="1400" b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Order_placed</a:t>
            </a:r>
            <a:r>
              <a:rPr lang="en-US" sz="1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 - This view helps us to identify the no. of orders placed with each restaurant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41FAE1A-42DF-5249-881E-566E4EF69C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483870"/>
              </p:ext>
            </p:extLst>
          </p:nvPr>
        </p:nvGraphicFramePr>
        <p:xfrm>
          <a:off x="2833766" y="4033487"/>
          <a:ext cx="4065373" cy="376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3211">
                  <a:extLst>
                    <a:ext uri="{9D8B030D-6E8A-4147-A177-3AD203B41FA5}">
                      <a16:colId xmlns:a16="http://schemas.microsoft.com/office/drawing/2014/main" val="4271021315"/>
                    </a:ext>
                  </a:extLst>
                </a:gridCol>
                <a:gridCol w="592162">
                  <a:extLst>
                    <a:ext uri="{9D8B030D-6E8A-4147-A177-3AD203B41FA5}">
                      <a16:colId xmlns:a16="http://schemas.microsoft.com/office/drawing/2014/main" val="517315189"/>
                    </a:ext>
                  </a:extLst>
                </a:gridCol>
              </a:tblGrid>
              <a:tr h="376874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Century Gothic" panose="020B0502020202020204" pitchFamily="34" charset="0"/>
                        </a:rPr>
                        <a:t>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Century Gothic" panose="020B0502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359102"/>
                  </a:ext>
                </a:extLst>
              </a:tr>
            </a:tbl>
          </a:graphicData>
        </a:graphic>
      </p:graphicFrame>
      <p:pic>
        <p:nvPicPr>
          <p:cNvPr id="20" name="图片 3">
            <a:extLst>
              <a:ext uri="{FF2B5EF4-FFF2-40B4-BE49-F238E27FC236}">
                <a16:creationId xmlns:a16="http://schemas.microsoft.com/office/drawing/2014/main" id="{7F172EFA-00D1-6741-91BB-A43F82A449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34" y="5543941"/>
            <a:ext cx="980584" cy="970412"/>
          </a:xfrm>
          <a:prstGeom prst="rect">
            <a:avLst/>
          </a:prstGeom>
        </p:spPr>
      </p:pic>
      <p:pic>
        <p:nvPicPr>
          <p:cNvPr id="21" name="图片 1">
            <a:extLst>
              <a:ext uri="{FF2B5EF4-FFF2-40B4-BE49-F238E27FC236}">
                <a16:creationId xmlns:a16="http://schemas.microsoft.com/office/drawing/2014/main" id="{74DA7E46-E2FE-334C-A72A-B32ED2D8C1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7" t="-4485" b="44802"/>
          <a:stretch>
            <a:fillRect/>
          </a:stretch>
        </p:blipFill>
        <p:spPr>
          <a:xfrm rot="15420829">
            <a:off x="10281257" y="4071409"/>
            <a:ext cx="3407027" cy="316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0918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86" name="组合 3"/>
          <p:cNvGrpSpPr/>
          <p:nvPr/>
        </p:nvGrpSpPr>
        <p:grpSpPr>
          <a:xfrm flipH="1">
            <a:off x="11182350" y="0"/>
            <a:ext cx="1009650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AE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3" y="0"/>
              <a:ext cx="2972071" cy="2972068"/>
            </a:xfrm>
            <a:prstGeom prst="rtTriangle">
              <a:avLst/>
            </a:prstGeom>
            <a:solidFill>
              <a:srgbClr val="53AB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41987" name="组合 14"/>
          <p:cNvGrpSpPr/>
          <p:nvPr/>
        </p:nvGrpSpPr>
        <p:grpSpPr>
          <a:xfrm flipV="1">
            <a:off x="0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AE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53AB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sp>
        <p:nvSpPr>
          <p:cNvPr id="9" name="TextBox 32">
            <a:extLst>
              <a:ext uri="{FF2B5EF4-FFF2-40B4-BE49-F238E27FC236}">
                <a16:creationId xmlns:a16="http://schemas.microsoft.com/office/drawing/2014/main" id="{D099F1D4-D49D-8945-ACD9-808A8D7C7E6C}"/>
              </a:ext>
            </a:extLst>
          </p:cNvPr>
          <p:cNvSpPr txBox="1"/>
          <p:nvPr/>
        </p:nvSpPr>
        <p:spPr>
          <a:xfrm>
            <a:off x="647992" y="425925"/>
            <a:ext cx="24302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59AFD8"/>
                </a:solidFill>
                <a:latin typeface="+mj-lt"/>
              </a:rPr>
              <a:t>TRIGGERS</a:t>
            </a:r>
            <a:endParaRPr lang="zh-CN" altLang="en-US" sz="4400" b="1" dirty="0">
              <a:solidFill>
                <a:srgbClr val="59AFD8"/>
              </a:solidFill>
              <a:latin typeface="+mj-lt"/>
            </a:endParaRP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810C0F6-5D14-8A41-B30D-C2D2621B1720}"/>
              </a:ext>
            </a:extLst>
          </p:cNvPr>
          <p:cNvSpPr txBox="1"/>
          <p:nvPr/>
        </p:nvSpPr>
        <p:spPr>
          <a:xfrm>
            <a:off x="849313" y="1793334"/>
            <a:ext cx="8887811" cy="32217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After Insert on Person 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[Create Person according to Profile selected]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Automatically creates Customer And Manager based on person Type selected.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zh-CN" sz="1600" b="1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  <a:ea typeface="微软雅黑" panose="020B0503020204020204" charset="-122"/>
              <a:cs typeface="+mn-ea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zh-CN" sz="1600" b="1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  <a:ea typeface="微软雅黑" panose="020B0503020204020204" charset="-122"/>
              <a:cs typeface="+mn-ea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After Update Trigger on Order 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[Update order Delivery date on Order]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Automatically updates today’s order Delivery date on Order after order is delivered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zh-CN" sz="1600" i="1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  <a:ea typeface="微软雅黑" panose="020B0503020204020204" charset="-122"/>
              <a:cs typeface="+mn-ea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zh-CN" sz="1600" i="1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  <a:ea typeface="微软雅黑" panose="020B0503020204020204" charset="-122"/>
              <a:cs typeface="+mn-ea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After Update Trigger on Person, Restaurant, Order 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[Update Last modified date]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  <a:ea typeface="微软雅黑" panose="020B0503020204020204" charset="-122"/>
                <a:cs typeface="+mn-ea"/>
              </a:rPr>
              <a:t>Automatically updates last modified date on the records in order to use it while auditing for any record in any of the above tables.</a:t>
            </a:r>
            <a:endParaRPr lang="en-US" altLang="zh-CN" sz="1600" i="1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  <a:ea typeface="微软雅黑" panose="020B0503020204020204" charset="-122"/>
              <a:cs typeface="+mn-ea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421ED70-E304-1443-86F1-009F486266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584518"/>
              </p:ext>
            </p:extLst>
          </p:nvPr>
        </p:nvGraphicFramePr>
        <p:xfrm>
          <a:off x="3564384" y="622208"/>
          <a:ext cx="4065373" cy="376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3211">
                  <a:extLst>
                    <a:ext uri="{9D8B030D-6E8A-4147-A177-3AD203B41FA5}">
                      <a16:colId xmlns:a16="http://schemas.microsoft.com/office/drawing/2014/main" val="3350564636"/>
                    </a:ext>
                  </a:extLst>
                </a:gridCol>
                <a:gridCol w="592162">
                  <a:extLst>
                    <a:ext uri="{9D8B030D-6E8A-4147-A177-3AD203B41FA5}">
                      <a16:colId xmlns:a16="http://schemas.microsoft.com/office/drawing/2014/main" val="53564170"/>
                    </a:ext>
                  </a:extLst>
                </a:gridCol>
              </a:tblGrid>
              <a:tr h="376874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Century Gothic" panose="020B0502020202020204" pitchFamily="34" charset="0"/>
                        </a:rPr>
                        <a:t>Triggers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Century Gothic" panose="020B0502020202020204" pitchFamily="34" charset="0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748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17981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86" name="组合 3"/>
          <p:cNvGrpSpPr/>
          <p:nvPr/>
        </p:nvGrpSpPr>
        <p:grpSpPr>
          <a:xfrm flipH="1">
            <a:off x="11182350" y="0"/>
            <a:ext cx="1009650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AE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3" y="0"/>
              <a:ext cx="2972071" cy="2972068"/>
            </a:xfrm>
            <a:prstGeom prst="rtTriangle">
              <a:avLst/>
            </a:prstGeom>
            <a:solidFill>
              <a:srgbClr val="53AB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41987" name="组合 14"/>
          <p:cNvGrpSpPr/>
          <p:nvPr/>
        </p:nvGrpSpPr>
        <p:grpSpPr>
          <a:xfrm flipV="1">
            <a:off x="0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AE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53AB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sp>
        <p:nvSpPr>
          <p:cNvPr id="10" name="TextBox 32">
            <a:extLst>
              <a:ext uri="{FF2B5EF4-FFF2-40B4-BE49-F238E27FC236}">
                <a16:creationId xmlns:a16="http://schemas.microsoft.com/office/drawing/2014/main" id="{D7DC94EF-6919-3B4B-AB23-059F110420FD}"/>
              </a:ext>
            </a:extLst>
          </p:cNvPr>
          <p:cNvSpPr txBox="1"/>
          <p:nvPr/>
        </p:nvSpPr>
        <p:spPr>
          <a:xfrm>
            <a:off x="647992" y="425925"/>
            <a:ext cx="60283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59AFD8"/>
                </a:solidFill>
                <a:latin typeface="+mj-lt"/>
              </a:rPr>
              <a:t>POWER BI VISUALIZATION</a:t>
            </a:r>
            <a:endParaRPr lang="zh-CN" altLang="en-US" sz="4400" b="1" dirty="0">
              <a:solidFill>
                <a:srgbClr val="59AFD8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7E145C-F449-E645-84C6-C5DD295A4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121" y="1418115"/>
            <a:ext cx="3505714" cy="19250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EEBA53-036D-2B4F-AFA1-DD7B2E3DED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0649" y="1332741"/>
            <a:ext cx="3558492" cy="20103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025354-C820-194B-9862-101C4F4282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2260" y="3856885"/>
            <a:ext cx="3588021" cy="20103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4F6E7B-3E5C-614F-B413-FA7B6EFADC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826" y="1418115"/>
            <a:ext cx="3457279" cy="19250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6AFA5B-AF50-A049-9580-1D07720DED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583" y="3894859"/>
            <a:ext cx="3443094" cy="19344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F6D204-0DAA-804E-81D5-8F8D424185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0649" y="3856885"/>
            <a:ext cx="3588021" cy="201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1064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86" name="组合 3"/>
          <p:cNvGrpSpPr/>
          <p:nvPr/>
        </p:nvGrpSpPr>
        <p:grpSpPr>
          <a:xfrm flipH="1">
            <a:off x="11182350" y="0"/>
            <a:ext cx="1009650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AE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3" y="0"/>
              <a:ext cx="2972071" cy="2972068"/>
            </a:xfrm>
            <a:prstGeom prst="rtTriangle">
              <a:avLst/>
            </a:prstGeom>
            <a:solidFill>
              <a:srgbClr val="53AB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41987" name="组合 14"/>
          <p:cNvGrpSpPr/>
          <p:nvPr/>
        </p:nvGrpSpPr>
        <p:grpSpPr>
          <a:xfrm flipV="1">
            <a:off x="0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AE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53AB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sp>
        <p:nvSpPr>
          <p:cNvPr id="10" name="TextBox 32">
            <a:extLst>
              <a:ext uri="{FF2B5EF4-FFF2-40B4-BE49-F238E27FC236}">
                <a16:creationId xmlns:a16="http://schemas.microsoft.com/office/drawing/2014/main" id="{D7DC94EF-6919-3B4B-AB23-059F110420FD}"/>
              </a:ext>
            </a:extLst>
          </p:cNvPr>
          <p:cNvSpPr txBox="1"/>
          <p:nvPr/>
        </p:nvSpPr>
        <p:spPr>
          <a:xfrm>
            <a:off x="647992" y="425925"/>
            <a:ext cx="10358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59AFD8"/>
                </a:solidFill>
                <a:latin typeface="+mj-lt"/>
              </a:rPr>
              <a:t>GUI</a:t>
            </a:r>
            <a:endParaRPr lang="zh-CN" altLang="en-US" sz="4400" b="1" dirty="0">
              <a:solidFill>
                <a:srgbClr val="59AFD8"/>
              </a:solidFill>
              <a:latin typeface="+mj-lt"/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CDDEE036-1E66-0340-BBE0-FB8D34BAFA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" t="3783" r="50416" b="55306"/>
          <a:stretch/>
        </p:blipFill>
        <p:spPr>
          <a:xfrm>
            <a:off x="4314831" y="689491"/>
            <a:ext cx="3327057" cy="19743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5BD70C-937C-BF44-97FC-8A251D6DE669}"/>
              </a:ext>
            </a:extLst>
          </p:cNvPr>
          <p:cNvSpPr txBox="1"/>
          <p:nvPr/>
        </p:nvSpPr>
        <p:spPr>
          <a:xfrm>
            <a:off x="5180525" y="287113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entury Gothic" panose="020B0502020202020204" pitchFamily="34" charset="0"/>
              </a:rPr>
              <a:t>Login Screen - </a:t>
            </a:r>
          </a:p>
        </p:txBody>
      </p:sp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0E55C94-A160-5D4E-8E4C-ED42C23B97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" t="3194" b="16412"/>
          <a:stretch/>
        </p:blipFill>
        <p:spPr>
          <a:xfrm>
            <a:off x="5820288" y="2725642"/>
            <a:ext cx="5954994" cy="3858912"/>
          </a:xfrm>
          <a:prstGeom prst="rect">
            <a:avLst/>
          </a:prstGeom>
        </p:spPr>
      </p:pic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79D9830F-36E2-2245-85ED-13778A44CF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" t="4686"/>
          <a:stretch/>
        </p:blipFill>
        <p:spPr>
          <a:xfrm>
            <a:off x="222342" y="2795953"/>
            <a:ext cx="5375190" cy="37182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6176016-8526-CC47-A38D-53FD4CDFB043}"/>
              </a:ext>
            </a:extLst>
          </p:cNvPr>
          <p:cNvSpPr txBox="1"/>
          <p:nvPr/>
        </p:nvSpPr>
        <p:spPr>
          <a:xfrm>
            <a:off x="185435" y="2296716"/>
            <a:ext cx="2978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entury Gothic" panose="020B0502020202020204" pitchFamily="34" charset="0"/>
              </a:rPr>
              <a:t>Customer Login Screen -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B7544D-3DCC-E44C-AE57-AE8F61990619}"/>
              </a:ext>
            </a:extLst>
          </p:cNvPr>
          <p:cNvSpPr txBox="1"/>
          <p:nvPr/>
        </p:nvSpPr>
        <p:spPr>
          <a:xfrm>
            <a:off x="7685057" y="2287696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entury Gothic" panose="020B0502020202020204" pitchFamily="34" charset="0"/>
              </a:rPr>
              <a:t>Delivery Partner Screen - </a:t>
            </a:r>
          </a:p>
        </p:txBody>
      </p:sp>
    </p:spTree>
    <p:extLst>
      <p:ext uri="{BB962C8B-B14F-4D97-AF65-F5344CB8AC3E}">
        <p14:creationId xmlns:p14="http://schemas.microsoft.com/office/powerpoint/2010/main" val="26692884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蓝色简约几何工作总结计划PPT模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822</Words>
  <Application>Microsoft Macintosh PowerPoint</Application>
  <PresentationFormat>Widescreen</PresentationFormat>
  <Paragraphs>143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Aharoni</vt:lpstr>
      <vt:lpstr>Arial</vt:lpstr>
      <vt:lpstr>Calibri</vt:lpstr>
      <vt:lpstr>Calibri Light</vt:lpstr>
      <vt:lpstr>Century Gothic</vt:lpstr>
      <vt:lpstr>Lato Light</vt:lpstr>
      <vt:lpstr>Menlo</vt:lpstr>
      <vt:lpstr>Wingdings</vt:lpstr>
      <vt:lpstr>思源黑体 CN Normal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蓝色简约几何工作总结计划PPT模板</dc:title>
  <dc:creator>MacBook</dc:creator>
  <cp:lastModifiedBy>Jayesh Kumar Khattar</cp:lastModifiedBy>
  <cp:revision>118</cp:revision>
  <dcterms:created xsi:type="dcterms:W3CDTF">2015-06-07T14:37:00Z</dcterms:created>
  <dcterms:modified xsi:type="dcterms:W3CDTF">2022-05-04T21:30:55Z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2052-11.1.0.11045</vt:lpwstr>
  </property>
  <property fmtid="{D5CDD505-2E9C-101B-9397-08002B2CF9AE}" pid="3" name="ICV">
    <vt:lpwstr>2B49F8118B4C4D69A159164C14E855E1</vt:lpwstr>
  </property>
</Properties>
</file>